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04664"/>
            <a:ext cx="7772400" cy="792087"/>
          </a:xfrm>
        </p:spPr>
        <p:txBody>
          <a:bodyPr>
            <a:normAutofit/>
          </a:bodyPr>
          <a:lstStyle/>
          <a:p>
            <a:r>
              <a:rPr lang="ar-IQ" sz="2800" b="1" dirty="0"/>
              <a:t>التفاعل بين الجينات </a:t>
            </a:r>
            <a:r>
              <a:rPr lang="en-US" sz="2800" b="1" dirty="0"/>
              <a:t>Genes Interaction</a:t>
            </a:r>
            <a:endParaRPr lang="ar-IQ" sz="2800" b="1" dirty="0"/>
          </a:p>
        </p:txBody>
      </p:sp>
      <p:sp>
        <p:nvSpPr>
          <p:cNvPr id="3" name="عنوان فرعي 2"/>
          <p:cNvSpPr>
            <a:spLocks noGrp="1"/>
          </p:cNvSpPr>
          <p:nvPr>
            <p:ph type="subTitle" idx="1"/>
          </p:nvPr>
        </p:nvSpPr>
        <p:spPr>
          <a:xfrm>
            <a:off x="107504" y="1772816"/>
            <a:ext cx="8928992" cy="4680520"/>
          </a:xfrm>
        </p:spPr>
        <p:txBody>
          <a:bodyPr>
            <a:normAutofit/>
          </a:bodyPr>
          <a:lstStyle/>
          <a:p>
            <a:pPr algn="r"/>
            <a:r>
              <a:rPr lang="ar-IQ" sz="1400" b="1" dirty="0">
                <a:solidFill>
                  <a:schemeClr val="tx1">
                    <a:lumMod val="95000"/>
                    <a:lumOff val="5000"/>
                  </a:schemeClr>
                </a:solidFill>
              </a:rPr>
              <a:t>من فرضيات مندل التي بنى عليها قانون التوزيع الحر ان كل عامل وراثي ينتقل من جيل </a:t>
            </a:r>
            <a:r>
              <a:rPr lang="ar-IQ" sz="1400" b="1" dirty="0" err="1">
                <a:solidFill>
                  <a:schemeClr val="tx1">
                    <a:lumMod val="95000"/>
                    <a:lumOff val="5000"/>
                  </a:schemeClr>
                </a:solidFill>
              </a:rPr>
              <a:t>لاخر</a:t>
            </a:r>
            <a:r>
              <a:rPr lang="ar-IQ" sz="1400" b="1" dirty="0">
                <a:solidFill>
                  <a:schemeClr val="tx1">
                    <a:lumMod val="95000"/>
                    <a:lumOff val="5000"/>
                  </a:schemeClr>
                </a:solidFill>
              </a:rPr>
              <a:t> كوحدة مستقلة، في الحقيقة ليس هناك مثل هذه الاستقلالية التامة في تحديد الصفات المظهرية، أي ليس هناك جين معين يكون وحده </a:t>
            </a:r>
            <a:r>
              <a:rPr lang="ar-IQ" sz="1400" b="1" dirty="0" err="1">
                <a:solidFill>
                  <a:schemeClr val="tx1">
                    <a:lumMod val="95000"/>
                    <a:lumOff val="5000"/>
                  </a:schemeClr>
                </a:solidFill>
              </a:rPr>
              <a:t>مسؤلا</a:t>
            </a:r>
            <a:r>
              <a:rPr lang="ar-IQ" sz="1400" b="1" dirty="0">
                <a:solidFill>
                  <a:schemeClr val="tx1">
                    <a:lumMod val="95000"/>
                    <a:lumOff val="5000"/>
                  </a:schemeClr>
                </a:solidFill>
              </a:rPr>
              <a:t> عن ظهور صفة معينة،  والطراز المظهري لا يمكن تفسيره دائما بموجب الوراثة المندلية </a:t>
            </a:r>
            <a:r>
              <a:rPr lang="ar-IQ" sz="1400" b="1" dirty="0" err="1">
                <a:solidFill>
                  <a:schemeClr val="tx1">
                    <a:lumMod val="95000"/>
                    <a:lumOff val="5000"/>
                  </a:schemeClr>
                </a:solidFill>
              </a:rPr>
              <a:t>فالطرازالمظهري</a:t>
            </a:r>
            <a:r>
              <a:rPr lang="ar-IQ" sz="1400" b="1" dirty="0">
                <a:solidFill>
                  <a:schemeClr val="tx1">
                    <a:lumMod val="95000"/>
                    <a:lumOff val="5000"/>
                  </a:schemeClr>
                </a:solidFill>
              </a:rPr>
              <a:t> للكائن الحي عبارة عن محصلة نواتج سلوك عدة جينات في الظروف بيئية معينة .</a:t>
            </a:r>
          </a:p>
          <a:p>
            <a:pPr algn="r"/>
            <a:r>
              <a:rPr lang="ar-IQ" sz="1400" b="1" dirty="0">
                <a:solidFill>
                  <a:schemeClr val="tx1">
                    <a:lumMod val="95000"/>
                    <a:lumOff val="5000"/>
                  </a:schemeClr>
                </a:solidFill>
              </a:rPr>
              <a:t>       والظروف البيئية تشمل عوامل خارجية </a:t>
            </a:r>
            <a:r>
              <a:rPr lang="en-US" sz="1400" b="1" dirty="0">
                <a:solidFill>
                  <a:schemeClr val="tx1">
                    <a:lumMod val="95000"/>
                    <a:lumOff val="5000"/>
                  </a:schemeClr>
                </a:solidFill>
              </a:rPr>
              <a:t>External </a:t>
            </a:r>
            <a:r>
              <a:rPr lang="en-US" sz="1400" b="1" dirty="0" err="1">
                <a:solidFill>
                  <a:schemeClr val="tx1">
                    <a:lumMod val="95000"/>
                    <a:lumOff val="5000"/>
                  </a:schemeClr>
                </a:solidFill>
              </a:rPr>
              <a:t>enviro</a:t>
            </a:r>
            <a:r>
              <a:rPr lang="en-US" sz="1400" b="1" dirty="0">
                <a:solidFill>
                  <a:schemeClr val="tx1">
                    <a:lumMod val="95000"/>
                    <a:lumOff val="5000"/>
                  </a:schemeClr>
                </a:solidFill>
              </a:rPr>
              <a:t> moment </a:t>
            </a:r>
            <a:r>
              <a:rPr lang="ar-IQ" sz="1400" b="1" dirty="0">
                <a:solidFill>
                  <a:schemeClr val="tx1">
                    <a:lumMod val="95000"/>
                    <a:lumOff val="5000"/>
                  </a:schemeClr>
                </a:solidFill>
              </a:rPr>
              <a:t>كالحرارة والرطوبة والضوء والتغذية والكثافة السكانية وغيرها من العوامل المحيطة بالكائن الحي .                                وهناك عوامل بيئية داخلية </a:t>
            </a:r>
            <a:r>
              <a:rPr lang="en-US" sz="1400" b="1" dirty="0">
                <a:solidFill>
                  <a:schemeClr val="tx1">
                    <a:lumMod val="95000"/>
                    <a:lumOff val="5000"/>
                  </a:schemeClr>
                </a:solidFill>
              </a:rPr>
              <a:t>Internal environment  </a:t>
            </a:r>
            <a:r>
              <a:rPr lang="ar-IQ" sz="1400" b="1" dirty="0">
                <a:solidFill>
                  <a:schemeClr val="tx1">
                    <a:lumMod val="95000"/>
                    <a:lumOff val="5000"/>
                  </a:schemeClr>
                </a:solidFill>
              </a:rPr>
              <a:t>مثل الوظائف الفسلجية للجسم والهرمونات والانزيمات وغيرها . اضافة لذلك فهناك تداخلات بين فعل زوجين من الجينات او اكثر لتخليق او تكوين مادة نهائية معينة </a:t>
            </a:r>
            <a:r>
              <a:rPr lang="en-US" sz="1400" b="1" dirty="0">
                <a:solidFill>
                  <a:schemeClr val="tx1">
                    <a:lumMod val="95000"/>
                    <a:lumOff val="5000"/>
                  </a:schemeClr>
                </a:solidFill>
              </a:rPr>
              <a:t>End product  . </a:t>
            </a:r>
            <a:r>
              <a:rPr lang="ar-IQ" sz="1400" b="1" dirty="0">
                <a:solidFill>
                  <a:schemeClr val="tx1">
                    <a:lumMod val="95000"/>
                    <a:lumOff val="5000"/>
                  </a:schemeClr>
                </a:solidFill>
              </a:rPr>
              <a:t>والجينات تحدد تركيب البروتينات ونوعيتها بموجب فعل الانزيمات وهي بروتينات </a:t>
            </a:r>
            <a:r>
              <a:rPr lang="ar-IQ" sz="1400" b="1" dirty="0" err="1">
                <a:solidFill>
                  <a:schemeClr val="tx1">
                    <a:lumMod val="95000"/>
                    <a:lumOff val="5000"/>
                  </a:schemeClr>
                </a:solidFill>
              </a:rPr>
              <a:t>ايظا</a:t>
            </a:r>
            <a:r>
              <a:rPr lang="ar-IQ" sz="1400" b="1" dirty="0">
                <a:solidFill>
                  <a:schemeClr val="tx1">
                    <a:lumMod val="95000"/>
                    <a:lumOff val="5000"/>
                  </a:schemeClr>
                </a:solidFill>
              </a:rPr>
              <a:t> لذلك يجب ان تتوفر كافة الجينات اللازمة </a:t>
            </a:r>
            <a:r>
              <a:rPr lang="ar-IQ" sz="1400" b="1" dirty="0" err="1">
                <a:solidFill>
                  <a:schemeClr val="tx1">
                    <a:lumMod val="95000"/>
                    <a:lumOff val="5000"/>
                  </a:schemeClr>
                </a:solidFill>
              </a:rPr>
              <a:t>لاتمام</a:t>
            </a:r>
            <a:r>
              <a:rPr lang="ar-IQ" sz="1400" b="1" dirty="0">
                <a:solidFill>
                  <a:schemeClr val="tx1">
                    <a:lumMod val="95000"/>
                    <a:lumOff val="5000"/>
                  </a:schemeClr>
                </a:solidFill>
              </a:rPr>
              <a:t> سلسلة تخليق او بناء حيوي معين </a:t>
            </a:r>
            <a:r>
              <a:rPr lang="en-US" sz="1400" b="1" dirty="0">
                <a:solidFill>
                  <a:schemeClr val="tx1">
                    <a:lumMod val="95000"/>
                    <a:lumOff val="5000"/>
                  </a:schemeClr>
                </a:solidFill>
              </a:rPr>
              <a:t>Biosynthetic pathway .</a:t>
            </a:r>
          </a:p>
          <a:p>
            <a:pPr algn="r"/>
            <a:r>
              <a:rPr lang="en-US" sz="1400" b="1" dirty="0">
                <a:solidFill>
                  <a:schemeClr val="tx1">
                    <a:lumMod val="95000"/>
                    <a:lumOff val="5000"/>
                  </a:schemeClr>
                </a:solidFill>
              </a:rPr>
              <a:t>     </a:t>
            </a:r>
            <a:r>
              <a:rPr lang="ar-IQ" sz="1400" b="1" dirty="0">
                <a:solidFill>
                  <a:schemeClr val="tx1">
                    <a:lumMod val="95000"/>
                    <a:lumOff val="5000"/>
                  </a:schemeClr>
                </a:solidFill>
              </a:rPr>
              <a:t>ان التفاعلات الكيماوية التي تحدث داخل الخلية تتم في خطوات متتالية , وفي كل خطوة يتم تحويل مادة معينة الى مادة اخرى وكل خطوة تتحقق من التي قبلها بواسطة انزيم معين . والخطوات اللازمة لتحويل مادة اولية معينة (مستبق) </a:t>
            </a:r>
            <a:r>
              <a:rPr lang="en-US" sz="1400" b="1" dirty="0">
                <a:solidFill>
                  <a:schemeClr val="tx1">
                    <a:lumMod val="95000"/>
                    <a:lumOff val="5000"/>
                  </a:schemeClr>
                </a:solidFill>
              </a:rPr>
              <a:t>Precursor substance  </a:t>
            </a:r>
            <a:r>
              <a:rPr lang="ar-IQ" sz="1400" b="1" dirty="0">
                <a:solidFill>
                  <a:schemeClr val="tx1">
                    <a:lumMod val="95000"/>
                    <a:lumOff val="5000"/>
                  </a:schemeClr>
                </a:solidFill>
              </a:rPr>
              <a:t>الى ناتج نهائي </a:t>
            </a:r>
            <a:r>
              <a:rPr lang="en-US" sz="1400" b="1" dirty="0">
                <a:solidFill>
                  <a:schemeClr val="tx1">
                    <a:lumMod val="95000"/>
                    <a:lumOff val="5000"/>
                  </a:schemeClr>
                </a:solidFill>
              </a:rPr>
              <a:t>end product </a:t>
            </a:r>
            <a:r>
              <a:rPr lang="ar-IQ" sz="1400" b="1" dirty="0">
                <a:solidFill>
                  <a:schemeClr val="tx1">
                    <a:lumMod val="95000"/>
                    <a:lumOff val="5000"/>
                  </a:schemeClr>
                </a:solidFill>
              </a:rPr>
              <a:t>هي عبارة عن سلسلة تخليق حيوي</a:t>
            </a:r>
            <a:r>
              <a:rPr lang="en-US" sz="1400" b="1" dirty="0">
                <a:solidFill>
                  <a:schemeClr val="tx1">
                    <a:lumMod val="95000"/>
                    <a:lumOff val="5000"/>
                  </a:schemeClr>
                </a:solidFill>
              </a:rPr>
              <a:t>Biosynthetic pathway  ، </a:t>
            </a:r>
            <a:r>
              <a:rPr lang="ar-IQ" sz="1400" b="1" dirty="0">
                <a:solidFill>
                  <a:schemeClr val="tx1">
                    <a:lumMod val="95000"/>
                    <a:lumOff val="5000"/>
                  </a:schemeClr>
                </a:solidFill>
              </a:rPr>
              <a:t>والمخطط التوضيحي التالي يمثل هذه السلســلة، وهو توضيح للتفاعل بين عدة ازواج من الجينات: </a:t>
            </a:r>
          </a:p>
          <a:p>
            <a:pPr algn="r"/>
            <a:r>
              <a:rPr lang="ar-IQ" sz="1400" b="1" dirty="0">
                <a:solidFill>
                  <a:schemeClr val="tx1">
                    <a:lumMod val="95000"/>
                    <a:lumOff val="5000"/>
                  </a:schemeClr>
                </a:solidFill>
              </a:rPr>
              <a:t>                الجينات  →                     →            →                     </a:t>
            </a:r>
          </a:p>
          <a:p>
            <a:pPr algn="r"/>
            <a:r>
              <a:rPr lang="ar-IQ" sz="1400" b="1" dirty="0">
                <a:solidFill>
                  <a:schemeClr val="tx1">
                    <a:lumMod val="95000"/>
                    <a:lumOff val="5000"/>
                  </a:schemeClr>
                </a:solidFill>
              </a:rPr>
              <a:t>                                                 ↓              ↓                ↓     </a:t>
            </a:r>
          </a:p>
          <a:p>
            <a:pPr algn="r"/>
            <a:r>
              <a:rPr lang="ar-IQ" sz="1400" b="1" dirty="0">
                <a:solidFill>
                  <a:schemeClr val="tx1">
                    <a:lumMod val="95000"/>
                    <a:lumOff val="5000"/>
                  </a:schemeClr>
                </a:solidFill>
              </a:rPr>
              <a:t> مستبق  </a:t>
            </a:r>
            <a:r>
              <a:rPr lang="en-US" sz="1400" b="1" dirty="0">
                <a:solidFill>
                  <a:schemeClr val="tx1">
                    <a:lumMod val="95000"/>
                    <a:lumOff val="5000"/>
                  </a:schemeClr>
                </a:solidFill>
              </a:rPr>
              <a:t>precursor (</a:t>
            </a:r>
            <a:r>
              <a:rPr lang="ar-IQ" sz="1400" b="1" dirty="0">
                <a:solidFill>
                  <a:schemeClr val="tx1">
                    <a:lumMod val="95000"/>
                    <a:lumOff val="5000"/>
                  </a:schemeClr>
                </a:solidFill>
              </a:rPr>
              <a:t>مادة اولية) </a:t>
            </a:r>
            <a:r>
              <a:rPr lang="en-US" sz="1400" b="1" dirty="0">
                <a:solidFill>
                  <a:schemeClr val="tx1">
                    <a:lumMod val="95000"/>
                    <a:lumOff val="5000"/>
                  </a:schemeClr>
                </a:solidFill>
              </a:rPr>
              <a:t>p → e1 → A → e2 → B → e3 → C </a:t>
            </a:r>
            <a:r>
              <a:rPr lang="ar-IQ" sz="1400" b="1" dirty="0">
                <a:solidFill>
                  <a:schemeClr val="tx1">
                    <a:lumMod val="95000"/>
                    <a:lumOff val="5000"/>
                  </a:schemeClr>
                </a:solidFill>
              </a:rPr>
              <a:t>ناتج نهائي  </a:t>
            </a:r>
          </a:p>
          <a:p>
            <a:pPr algn="r"/>
            <a:endParaRPr lang="ar-IQ" sz="1400" b="1" dirty="0">
              <a:solidFill>
                <a:schemeClr val="tx1">
                  <a:lumMod val="95000"/>
                  <a:lumOff val="5000"/>
                </a:schemeClr>
              </a:solidFill>
            </a:endParaRPr>
          </a:p>
          <a:p>
            <a:pPr algn="r"/>
            <a:endParaRPr lang="ar-IQ" sz="1400" b="1" dirty="0">
              <a:solidFill>
                <a:schemeClr val="tx1">
                  <a:lumMod val="95000"/>
                  <a:lumOff val="5000"/>
                </a:schemeClr>
              </a:solidFill>
            </a:endParaRPr>
          </a:p>
        </p:txBody>
      </p:sp>
    </p:spTree>
    <p:extLst>
      <p:ext uri="{BB962C8B-B14F-4D97-AF65-F5344CB8AC3E}">
        <p14:creationId xmlns:p14="http://schemas.microsoft.com/office/powerpoint/2010/main" val="361095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a:t>من المخطط المذكور اعلاه نلاحظ ان كل مادة من المواد الوسطية (</a:t>
            </a:r>
            <a:r>
              <a:rPr lang="en-US" sz="1400" b="1" dirty="0"/>
              <a:t>A,B,C) </a:t>
            </a:r>
            <a:r>
              <a:rPr lang="ar-IQ" sz="1400" b="1" dirty="0"/>
              <a:t>تنتج من عمل الانزيمات (</a:t>
            </a:r>
            <a:r>
              <a:rPr lang="en-US" sz="1400" b="1" dirty="0"/>
              <a:t>e1,e2,e3) </a:t>
            </a:r>
            <a:r>
              <a:rPr lang="ar-IQ" sz="1400" b="1" dirty="0"/>
              <a:t>وهذه الانزيمات تتحدد بواسطة جينات طبيعية مثل (</a:t>
            </a:r>
            <a:r>
              <a:rPr lang="en-US" sz="1400" b="1" dirty="0"/>
              <a:t>g1+,g2+,g3+) </a:t>
            </a:r>
            <a:r>
              <a:rPr lang="ar-IQ" sz="1400" b="1" dirty="0"/>
              <a:t>أي برية الطراز .ان التفاعل الجيني </a:t>
            </a:r>
            <a:r>
              <a:rPr lang="en-US" sz="1400" b="1" dirty="0"/>
              <a:t>genetic interaction  </a:t>
            </a:r>
            <a:r>
              <a:rPr lang="ar-IQ" sz="1400" b="1" dirty="0"/>
              <a:t>يحدث عندما يقوم جينان او اكثر لتعيين الانزيمات الازمة </a:t>
            </a:r>
            <a:r>
              <a:rPr lang="ar-IQ" sz="1400" b="1" dirty="0" err="1"/>
              <a:t>لاتمام</a:t>
            </a:r>
            <a:r>
              <a:rPr lang="ar-IQ" sz="1400" b="1" dirty="0"/>
              <a:t> سلسلة خط تخليق حيوي معين  فادا كانت المادة </a:t>
            </a:r>
            <a:r>
              <a:rPr lang="en-US" sz="1400" b="1" dirty="0"/>
              <a:t>C </a:t>
            </a:r>
            <a:r>
              <a:rPr lang="ar-IQ" sz="1400" b="1" dirty="0"/>
              <a:t>ضرورية لظهور شكل مظهري طبيعي </a:t>
            </a:r>
            <a:r>
              <a:rPr lang="en-US" sz="1400" b="1" dirty="0"/>
              <a:t>Normal phenotype  </a:t>
            </a:r>
            <a:r>
              <a:rPr lang="ar-IQ" sz="1400" b="1" dirty="0"/>
              <a:t>وكانت الجينات (</a:t>
            </a:r>
            <a:r>
              <a:rPr lang="en-US" sz="1400" b="1" dirty="0"/>
              <a:t>g1,g2,g3) </a:t>
            </a:r>
            <a:r>
              <a:rPr lang="ar-IQ" sz="1400" b="1" dirty="0"/>
              <a:t>هي جينات غير طبيعية (أي جينات </a:t>
            </a:r>
            <a:r>
              <a:rPr lang="ar-IQ" sz="1400" b="1" dirty="0" err="1"/>
              <a:t>طافرة</a:t>
            </a:r>
            <a:r>
              <a:rPr lang="ar-IQ" sz="1400" b="1" dirty="0"/>
              <a:t>) </a:t>
            </a:r>
            <a:r>
              <a:rPr lang="ar-IQ" sz="1400" b="1" dirty="0" err="1"/>
              <a:t>فانها</a:t>
            </a:r>
            <a:r>
              <a:rPr lang="ar-IQ" sz="1400" b="1" dirty="0"/>
              <a:t> تكون غير قادرة على انتاج الانزيمات السليمة اللازمة للتفاعل الكيماوي الصحيح، وعليه فان الشكل المظهري (الغير طبيعي) أي </a:t>
            </a:r>
            <a:r>
              <a:rPr lang="ar-IQ" sz="1400" b="1" dirty="0" err="1"/>
              <a:t>الطافر</a:t>
            </a:r>
            <a:r>
              <a:rPr lang="ar-IQ" sz="1400" b="1" dirty="0"/>
              <a:t> سوف ينتج من التركيب الوراثي النقي </a:t>
            </a:r>
            <a:r>
              <a:rPr lang="en-US" sz="1400" b="1" dirty="0"/>
              <a:t>Homozygous </a:t>
            </a:r>
            <a:r>
              <a:rPr lang="ar-IQ" sz="1400" b="1" dirty="0" err="1"/>
              <a:t>المنتحي</a:t>
            </a:r>
            <a:r>
              <a:rPr lang="ar-IQ" sz="1400" b="1" dirty="0"/>
              <a:t> </a:t>
            </a:r>
            <a:r>
              <a:rPr lang="ar-IQ" sz="1400" b="1" dirty="0" err="1"/>
              <a:t>لاي</a:t>
            </a:r>
            <a:r>
              <a:rPr lang="ar-IQ" sz="1400" b="1" dirty="0"/>
              <a:t> موقع من المواقع الجينية الثلاثة فاذا كان الجين المتماثل (</a:t>
            </a:r>
            <a:r>
              <a:rPr lang="en-US" sz="1400" b="1" dirty="0"/>
              <a:t>g3) </a:t>
            </a:r>
            <a:r>
              <a:rPr lang="ar-IQ" sz="1400" b="1" dirty="0"/>
              <a:t>هو الجين </a:t>
            </a:r>
            <a:r>
              <a:rPr lang="ar-IQ" sz="1400" b="1" dirty="0" err="1"/>
              <a:t>الطافر</a:t>
            </a:r>
            <a:r>
              <a:rPr lang="ar-IQ" sz="1400" b="1" dirty="0"/>
              <a:t> فان عملية تحويل المادة </a:t>
            </a:r>
            <a:r>
              <a:rPr lang="en-US" sz="1400" b="1" dirty="0"/>
              <a:t>B </a:t>
            </a:r>
            <a:r>
              <a:rPr lang="ar-IQ" sz="1400" b="1" dirty="0"/>
              <a:t>الى المادة </a:t>
            </a:r>
            <a:r>
              <a:rPr lang="en-US" sz="1400" b="1" dirty="0"/>
              <a:t>C </a:t>
            </a:r>
            <a:r>
              <a:rPr lang="ar-IQ" sz="1400" b="1" dirty="0"/>
              <a:t>ستتوقف لذا سوف تتراكم المادة </a:t>
            </a:r>
            <a:r>
              <a:rPr lang="en-US" sz="1400" b="1" dirty="0"/>
              <a:t>B </a:t>
            </a:r>
            <a:r>
              <a:rPr lang="ar-IQ" sz="1400" b="1" dirty="0"/>
              <a:t>بكميات زائدة عن الحاجة داخل الخلية، </a:t>
            </a:r>
            <a:r>
              <a:rPr lang="ar-IQ" sz="1400" b="1" dirty="0" err="1"/>
              <a:t>وأذا</a:t>
            </a:r>
            <a:r>
              <a:rPr lang="ar-IQ" sz="1400" b="1" dirty="0"/>
              <a:t> كان الجين المتماثل </a:t>
            </a:r>
            <a:r>
              <a:rPr lang="ar-IQ" sz="1400" b="1" dirty="0" err="1"/>
              <a:t>الطافر</a:t>
            </a:r>
            <a:r>
              <a:rPr lang="ar-IQ" sz="1400" b="1" dirty="0"/>
              <a:t> هو </a:t>
            </a:r>
            <a:r>
              <a:rPr lang="en-US" sz="1400" b="1" dirty="0"/>
              <a:t>g2</a:t>
            </a:r>
            <a:r>
              <a:rPr lang="ar-IQ" sz="1400" b="1" dirty="0"/>
              <a:t>فأن المادة </a:t>
            </a:r>
            <a:r>
              <a:rPr lang="en-US" sz="1400" b="1" dirty="0"/>
              <a:t>A </a:t>
            </a:r>
            <a:r>
              <a:rPr lang="ar-IQ" sz="1400" b="1" dirty="0"/>
              <a:t>سوف تتراكم بكميات زائدة داخل الخلايا، ومن هنا يتضح أن الطفرات  </a:t>
            </a:r>
            <a:r>
              <a:rPr lang="en-US" sz="1400" b="1" dirty="0"/>
              <a:t>Mutants </a:t>
            </a:r>
            <a:r>
              <a:rPr lang="ar-IQ" sz="1400" b="1" dirty="0"/>
              <a:t>عبارة عن أعاقة او سد في طريق التمثيل الحيوي (أعاقات </a:t>
            </a:r>
            <a:r>
              <a:rPr lang="ar-IQ" sz="1400" b="1" dirty="0" err="1"/>
              <a:t>أيظية</a:t>
            </a:r>
            <a:r>
              <a:rPr lang="ar-IQ" sz="1400" b="1" dirty="0"/>
              <a:t>) . فاذا كان الفرد تركيبه الوراثي  </a:t>
            </a:r>
            <a:r>
              <a:rPr lang="en-US" sz="1400" b="1" dirty="0"/>
              <a:t>g2g2 </a:t>
            </a:r>
            <a:r>
              <a:rPr lang="ar-IQ" sz="1400" b="1" dirty="0"/>
              <a:t>فأته يستطيع اظهار الشكل المظهري الطبيعي أذا أعطي أحدى المادتين </a:t>
            </a:r>
            <a:r>
              <a:rPr lang="en-US" sz="1400" b="1" dirty="0"/>
              <a:t>B </a:t>
            </a:r>
            <a:r>
              <a:rPr lang="ar-IQ" sz="1400" b="1" dirty="0"/>
              <a:t>أو</a:t>
            </a:r>
            <a:r>
              <a:rPr lang="en-US" sz="1400" b="1" dirty="0"/>
              <a:t>C ، </a:t>
            </a:r>
            <a:r>
              <a:rPr lang="ar-IQ" sz="1400" b="1" dirty="0"/>
              <a:t>أماذا كان تركيبه الوراثي </a:t>
            </a:r>
            <a:r>
              <a:rPr lang="en-US" sz="1400" b="1" dirty="0"/>
              <a:t>g3g3 </a:t>
            </a:r>
            <a:r>
              <a:rPr lang="ar-IQ" sz="1400" b="1" dirty="0"/>
              <a:t>فانه يحتاج فقط الى المادة </a:t>
            </a:r>
            <a:r>
              <a:rPr lang="en-US" sz="1400" b="1" dirty="0"/>
              <a:t>C </a:t>
            </a:r>
            <a:r>
              <a:rPr lang="ar-IQ" sz="1400" b="1" dirty="0"/>
              <a:t>لا ظهار الشكل أو الطراز المظهري الطبيعي، واذا كان التركيب الوراثي للفرد هو  اي تركيب هجين (خليط) فان عملية التمثيل الكيمياوي سوف تتم وفق  تسلسلها الطبيعي وينتج طراز او شكل مظهري طبيعي .</a:t>
            </a:r>
            <a:br>
              <a:rPr lang="ar-IQ" sz="1400" b="1" dirty="0"/>
            </a:br>
            <a:r>
              <a:rPr lang="ar-IQ" sz="1400" b="1" dirty="0"/>
              <a:t>      أن الجين الطبيعي (</a:t>
            </a:r>
            <a:r>
              <a:rPr lang="en-US" sz="1400" b="1" dirty="0"/>
              <a:t>g3+) </a:t>
            </a:r>
            <a:r>
              <a:rPr lang="ar-IQ" sz="1400" b="1" dirty="0"/>
              <a:t>يعتمد على وجود الجين الطبيعي (</a:t>
            </a:r>
            <a:r>
              <a:rPr lang="en-US" sz="1400" b="1" dirty="0"/>
              <a:t>g2+) </a:t>
            </a:r>
            <a:r>
              <a:rPr lang="ar-IQ" sz="1400" b="1" dirty="0"/>
              <a:t>لكي يتمكن من إظهار تأثيره على إنتاج الشكل المظهري الطبيعي، اما اذا كان التركيب الوراثي على شكل (</a:t>
            </a:r>
            <a:r>
              <a:rPr lang="en-US" sz="1400" b="1" dirty="0"/>
              <a:t>g2g2) </a:t>
            </a:r>
            <a:r>
              <a:rPr lang="ar-IQ" sz="1400" b="1" dirty="0"/>
              <a:t>أي جين طافر متنحي فان عملية التخليق الحيوي سوف تتوقف بعد انتاج المادة </a:t>
            </a:r>
            <a:r>
              <a:rPr lang="en-US" sz="1400" b="1" dirty="0"/>
              <a:t>A </a:t>
            </a:r>
            <a:r>
              <a:rPr lang="ar-IQ" sz="1400" b="1" dirty="0"/>
              <a:t>وبذلك لا يظهر أي </a:t>
            </a:r>
            <a:r>
              <a:rPr lang="ar-IQ" sz="1400" b="1" dirty="0" err="1"/>
              <a:t>تاثير</a:t>
            </a:r>
            <a:r>
              <a:rPr lang="ar-IQ" sz="1400" b="1" dirty="0"/>
              <a:t> للجين   او </a:t>
            </a:r>
            <a:r>
              <a:rPr lang="en-US" sz="1400" b="1" dirty="0"/>
              <a:t>g3 </a:t>
            </a:r>
            <a:r>
              <a:rPr lang="ar-IQ" sz="1400" b="1" dirty="0"/>
              <a:t>على الشكل المظهري اي ان التركيب الوراثي </a:t>
            </a:r>
            <a:r>
              <a:rPr lang="en-US" sz="1400" b="1" dirty="0"/>
              <a:t>g2g2 </a:t>
            </a:r>
            <a:r>
              <a:rPr lang="ar-IQ" sz="1400" b="1" dirty="0"/>
              <a:t>يخفي الشكل المظهري الذي يمكن ان ينتج من </a:t>
            </a:r>
            <a:r>
              <a:rPr lang="ar-IQ" sz="1400" b="1" dirty="0" err="1"/>
              <a:t>تاثير</a:t>
            </a:r>
            <a:r>
              <a:rPr lang="ar-IQ" sz="1400" b="1" dirty="0"/>
              <a:t> الاليلات الموجودة في الموقع </a:t>
            </a:r>
            <a:r>
              <a:rPr lang="en-US" sz="1400" b="1" dirty="0"/>
              <a:t>g3 </a:t>
            </a:r>
            <a:r>
              <a:rPr lang="ar-IQ" sz="1400" b="1" dirty="0"/>
              <a:t>سواء كانت سائدة   او متنحية </a:t>
            </a:r>
            <a:r>
              <a:rPr lang="en-US" sz="1400" b="1" dirty="0"/>
              <a:t>g3  </a:t>
            </a:r>
            <a:r>
              <a:rPr lang="ar-IQ" sz="1400" b="1" dirty="0"/>
              <a:t>ويطلق على هذه الحالة من التفاعل الجيني بالتفوق </a:t>
            </a:r>
            <a:r>
              <a:rPr lang="en-US" sz="1400" b="1" dirty="0"/>
              <a:t>Epistasis </a:t>
            </a:r>
            <a:r>
              <a:rPr lang="en-US" sz="1400" b="1" dirty="0" smtClean="0"/>
              <a:t>.</a:t>
            </a:r>
            <a:r>
              <a:rPr lang="en-US" sz="1400" b="1" dirty="0"/>
              <a:t/>
            </a:r>
            <a:br>
              <a:rPr lang="en-US" sz="1400" b="1" dirty="0"/>
            </a:br>
            <a:r>
              <a:rPr lang="ar-IQ" sz="1400" b="1" dirty="0"/>
              <a:t>يسمى الجين الذي يمنع جينا اخر في موقع اخر (غير </a:t>
            </a:r>
            <a:r>
              <a:rPr lang="ar-IQ" sz="1400" b="1" dirty="0" err="1"/>
              <a:t>اليلي</a:t>
            </a:r>
            <a:r>
              <a:rPr lang="ar-IQ" sz="1400" b="1" dirty="0"/>
              <a:t>) من اظهار تأثيره بالجين المتفوق  </a:t>
            </a:r>
            <a:r>
              <a:rPr lang="en-US" sz="1400" b="1" dirty="0" err="1"/>
              <a:t>Epistatic</a:t>
            </a:r>
            <a:r>
              <a:rPr lang="en-US" sz="1400" b="1" dirty="0"/>
              <a:t> gene </a:t>
            </a:r>
            <a:r>
              <a:rPr lang="ar-IQ" sz="1400" b="1" dirty="0"/>
              <a:t>والجين الاخر الذي لم يستطع من اظهار </a:t>
            </a:r>
            <a:r>
              <a:rPr lang="ar-IQ" sz="1400" b="1" dirty="0" err="1"/>
              <a:t>تاثيــره</a:t>
            </a:r>
            <a:r>
              <a:rPr lang="ar-IQ" sz="1400" b="1" dirty="0"/>
              <a:t> بالجين المكبوت او المتفوق عليه </a:t>
            </a:r>
            <a:r>
              <a:rPr lang="en-US" sz="1400" b="1" dirty="0"/>
              <a:t>Hypostatic gene.</a:t>
            </a:r>
            <a:br>
              <a:rPr lang="en-US" sz="1400" b="1" dirty="0"/>
            </a:br>
            <a:r>
              <a:rPr lang="en-US" sz="1400" b="1" dirty="0"/>
              <a:t>      </a:t>
            </a:r>
            <a:r>
              <a:rPr lang="ar-IQ" sz="1400" b="1" dirty="0"/>
              <a:t>ان السيادة </a:t>
            </a:r>
            <a:r>
              <a:rPr lang="en-US" sz="1400" b="1" dirty="0"/>
              <a:t>dominance </a:t>
            </a:r>
            <a:r>
              <a:rPr lang="ar-IQ" sz="1400" b="1" dirty="0"/>
              <a:t>والتي اشير اليها ســــــابقا هي عبارة عن حالة  تفوق داخل الموقع الجيني الواحد (تفوق ضمني ) </a:t>
            </a:r>
            <a:r>
              <a:rPr lang="en-US" sz="1400" b="1" dirty="0"/>
              <a:t>intra-locus </a:t>
            </a:r>
            <a:r>
              <a:rPr lang="en-US" sz="1400" b="1" dirty="0" err="1"/>
              <a:t>epestase</a:t>
            </a:r>
            <a:r>
              <a:rPr lang="en-US" sz="1400" b="1" dirty="0"/>
              <a:t> ، </a:t>
            </a:r>
            <a:r>
              <a:rPr lang="ar-IQ" sz="1400" b="1" dirty="0" err="1"/>
              <a:t>وبتعبيراخر</a:t>
            </a:r>
            <a:r>
              <a:rPr lang="ar-IQ" sz="1400" b="1" dirty="0"/>
              <a:t> هي حالة تفوق بين </a:t>
            </a:r>
            <a:r>
              <a:rPr lang="ar-IQ" sz="1400" b="1" dirty="0" err="1"/>
              <a:t>الاليلين</a:t>
            </a:r>
            <a:r>
              <a:rPr lang="ar-IQ" sz="1400" b="1" dirty="0"/>
              <a:t> في الموقع الجيني الواحد وهذا النوع من التفاعل الجيني يسٍٍٍـــــــــــــــــمى </a:t>
            </a:r>
            <a:r>
              <a:rPr lang="en-US" sz="1400" b="1" dirty="0"/>
              <a:t>Intra-allelic interaction </a:t>
            </a:r>
            <a:r>
              <a:rPr lang="ar-IQ" sz="1400" b="1" dirty="0"/>
              <a:t>وفيه يمنع او يخفي الاليل السائد </a:t>
            </a:r>
            <a:r>
              <a:rPr lang="ar-IQ" sz="1400" b="1" dirty="0" err="1"/>
              <a:t>تاثير</a:t>
            </a:r>
            <a:r>
              <a:rPr lang="ar-IQ" sz="1400" b="1" dirty="0"/>
              <a:t> الاليل التنحي عند وجودهما معا في الفرد الخليط.</a:t>
            </a:r>
            <a:br>
              <a:rPr lang="ar-IQ" sz="1400" b="1" dirty="0"/>
            </a:br>
            <a:r>
              <a:rPr lang="ar-IQ" sz="1400" b="1" dirty="0"/>
              <a:t>     اما التفوق </a:t>
            </a:r>
            <a:r>
              <a:rPr lang="en-US" sz="1400" b="1" dirty="0"/>
              <a:t>Epistasis </a:t>
            </a:r>
            <a:r>
              <a:rPr lang="ar-IQ" sz="1400" b="1" dirty="0"/>
              <a:t>فهو كبت او اخفاء (</a:t>
            </a:r>
            <a:r>
              <a:rPr lang="en-US" sz="1400" b="1" dirty="0"/>
              <a:t>Suppress) </a:t>
            </a:r>
            <a:r>
              <a:rPr lang="ar-IQ" sz="1400" b="1" dirty="0"/>
              <a:t>تعبير جيني عندما يعبر جين اخر في موقع جيني اخر عن نفسه (تفوق بيني </a:t>
            </a:r>
            <a:r>
              <a:rPr lang="en-US" sz="1400" b="1" dirty="0"/>
              <a:t>inter- allelic epistasis) </a:t>
            </a:r>
            <a:r>
              <a:rPr lang="ar-IQ" sz="1400" b="1" dirty="0"/>
              <a:t>ويعرف هذا النوع من التفوق الجيني </a:t>
            </a:r>
            <a:r>
              <a:rPr lang="en-US" sz="1400" b="1" dirty="0"/>
              <a:t>inter allelic interaction.</a:t>
            </a:r>
            <a:r>
              <a:rPr lang="ar-IQ" sz="1400" b="1" dirty="0"/>
              <a:t>ونتيجة للتفاعل بين الجينات فان النسبة المندلية التي تظهر في الجيل الثاني </a:t>
            </a:r>
            <a:r>
              <a:rPr lang="en-US" sz="1400" b="1" dirty="0"/>
              <a:t>F2 </a:t>
            </a:r>
            <a:r>
              <a:rPr lang="ar-IQ" sz="1400" b="1" dirty="0"/>
              <a:t>والناتجة من دراسة زوجين من الصفات وهي 9:3:3:1 سوف تتحور الى نسب اخرى أي تتغير هذه النسبة نتيجة ظاهرة التداخل بين فعل الجينات </a:t>
            </a:r>
            <a:r>
              <a:rPr lang="en-US" sz="1400" b="1" dirty="0"/>
              <a:t>gene interaction </a:t>
            </a:r>
            <a:r>
              <a:rPr lang="ar-IQ" sz="1400" b="1" dirty="0"/>
              <a:t>ويؤدي التداخل بين فعل الجينات كذلك الى </a:t>
            </a:r>
            <a:r>
              <a:rPr lang="ar-IQ" sz="1400" b="1" dirty="0" err="1"/>
              <a:t>ظهوراشكال</a:t>
            </a:r>
            <a:r>
              <a:rPr lang="ar-IQ" sz="1400" b="1" dirty="0"/>
              <a:t> مظهرية جديدة في النسل الناتج لم تكن موجودة في الاباء . ومن اشهر الامثلة على التفاعل بين الجينات وراثة صفة شكل العرف في الدجاج . </a:t>
            </a:r>
            <a:br>
              <a:rPr lang="ar-IQ" sz="1400" b="1" dirty="0"/>
            </a:br>
            <a:r>
              <a:rPr lang="en-US" sz="1400" b="1" dirty="0"/>
              <a:t/>
            </a:r>
            <a:br>
              <a:rPr lang="en-US" sz="1400" b="1" dirty="0"/>
            </a:br>
            <a:endParaRPr lang="ar-IQ" sz="1400" b="1" dirty="0"/>
          </a:p>
        </p:txBody>
      </p:sp>
    </p:spTree>
    <p:extLst>
      <p:ext uri="{BB962C8B-B14F-4D97-AF65-F5344CB8AC3E}">
        <p14:creationId xmlns:p14="http://schemas.microsoft.com/office/powerpoint/2010/main" val="45683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a:t>من دراسة شكل العرف الناتج من تهجين سلالات مختلفة من الدجاج في اوائل القرن العشرين اكتشفت اول حالة من حالات التفاعل بين الجينات وكالاتي : </a:t>
            </a:r>
            <a:br>
              <a:rPr lang="ar-IQ" sz="1400" b="1" dirty="0"/>
            </a:br>
            <a:r>
              <a:rPr lang="ar-IQ" sz="1400" b="1" dirty="0"/>
              <a:t>1-	سلالة </a:t>
            </a:r>
            <a:r>
              <a:rPr lang="ar-IQ" sz="1400" b="1" dirty="0" err="1"/>
              <a:t>الوايندوت</a:t>
            </a:r>
            <a:r>
              <a:rPr lang="ar-IQ" sz="1400" b="1" dirty="0"/>
              <a:t> </a:t>
            </a:r>
            <a:r>
              <a:rPr lang="en-US" sz="1400" b="1" dirty="0" err="1"/>
              <a:t>Wyandottes</a:t>
            </a:r>
            <a:r>
              <a:rPr lang="en-US" sz="1400" b="1" dirty="0"/>
              <a:t> </a:t>
            </a:r>
            <a:r>
              <a:rPr lang="ar-IQ" sz="1400" b="1" dirty="0"/>
              <a:t>لها عرف يسمى بالعرف الوردي .</a:t>
            </a:r>
            <a:br>
              <a:rPr lang="ar-IQ" sz="1400" b="1" dirty="0"/>
            </a:br>
            <a:r>
              <a:rPr lang="ar-IQ" sz="1400" b="1" dirty="0"/>
              <a:t>2- سلالة </a:t>
            </a:r>
            <a:r>
              <a:rPr lang="ar-IQ" sz="1400" b="1" dirty="0" err="1"/>
              <a:t>البراهما</a:t>
            </a:r>
            <a:r>
              <a:rPr lang="ar-IQ" sz="1400" b="1" dirty="0"/>
              <a:t> </a:t>
            </a:r>
            <a:r>
              <a:rPr lang="en-US" sz="1400" b="1" dirty="0"/>
              <a:t>Brahmas </a:t>
            </a:r>
            <a:r>
              <a:rPr lang="ar-IQ" sz="1400" b="1" dirty="0"/>
              <a:t>ولها عرف بازلائي .</a:t>
            </a:r>
            <a:br>
              <a:rPr lang="ar-IQ" sz="1400" b="1" dirty="0"/>
            </a:br>
            <a:r>
              <a:rPr lang="ar-IQ" sz="1400" b="1" dirty="0"/>
              <a:t>3- سلالة </a:t>
            </a:r>
            <a:r>
              <a:rPr lang="ar-IQ" sz="1400" b="1" dirty="0" err="1"/>
              <a:t>اللكهورن</a:t>
            </a:r>
            <a:r>
              <a:rPr lang="ar-IQ" sz="1400" b="1" dirty="0"/>
              <a:t> </a:t>
            </a:r>
            <a:r>
              <a:rPr lang="en-US" sz="1400" b="1" dirty="0"/>
              <a:t>Leghorns </a:t>
            </a:r>
            <a:r>
              <a:rPr lang="ar-IQ" sz="1400" b="1" dirty="0"/>
              <a:t>ولها عرف مفرد </a:t>
            </a:r>
            <a:r>
              <a:rPr lang="en-US" sz="1400" b="1" dirty="0"/>
              <a:t>single comb </a:t>
            </a:r>
            <a:r>
              <a:rPr lang="ar-IQ" sz="1400" b="1" dirty="0"/>
              <a:t>كما في الشكل التالي : </a:t>
            </a:r>
            <a:br>
              <a:rPr lang="ar-IQ" sz="1400" b="1" dirty="0"/>
            </a:br>
            <a:r>
              <a:rPr lang="ar-IQ" sz="1400" b="1" dirty="0"/>
              <a:t/>
            </a:r>
            <a:br>
              <a:rPr lang="ar-IQ" sz="1400" b="1" dirty="0"/>
            </a:br>
            <a:r>
              <a:rPr lang="ar-IQ" sz="1400" b="1" dirty="0"/>
              <a:t>اجراء التلقيحات بين السلالات :</a:t>
            </a:r>
            <a:br>
              <a:rPr lang="ar-IQ" sz="1400" b="1" dirty="0"/>
            </a:br>
            <a:r>
              <a:rPr lang="ar-IQ" sz="1400" b="1" dirty="0"/>
              <a:t>اولا:</a:t>
            </a:r>
            <a:br>
              <a:rPr lang="ar-IQ" sz="1400" b="1" dirty="0"/>
            </a:br>
            <a:r>
              <a:rPr lang="ar-IQ" sz="1400" b="1" dirty="0"/>
              <a:t>مفرد × وردي  ( كله وردي)      ( 3 وردي : 1 مفرد) </a:t>
            </a:r>
            <a:br>
              <a:rPr lang="ar-IQ" sz="1400" b="1" dirty="0"/>
            </a:br>
            <a:r>
              <a:rPr lang="ar-IQ" sz="1400" b="1" dirty="0"/>
              <a:t>هذه النتيجة تدل على ان صفة العرف الوردي سائدة سيادة تامة على صفة العرف المفرد ويتحكم بها زوج واحد من الاليلات أي موقع جيني واحد.</a:t>
            </a:r>
            <a:br>
              <a:rPr lang="ar-IQ" sz="1400" b="1" dirty="0"/>
            </a:br>
            <a:r>
              <a:rPr lang="ar-IQ" sz="1400" b="1" dirty="0"/>
              <a:t>ثانيا:</a:t>
            </a:r>
            <a:br>
              <a:rPr lang="ar-IQ" sz="1400" b="1" dirty="0"/>
            </a:br>
            <a:r>
              <a:rPr lang="ar-IQ" sz="1400" b="1" dirty="0"/>
              <a:t>مفرد × بازلائي    (كله بازلائي)   (3 بازلائي :1 مفرد)</a:t>
            </a:r>
            <a:br>
              <a:rPr lang="ar-IQ" sz="1400" b="1" dirty="0"/>
            </a:br>
            <a:r>
              <a:rPr lang="ar-IQ" sz="1400" b="1" dirty="0"/>
              <a:t/>
            </a:r>
            <a:br>
              <a:rPr lang="ar-IQ" sz="1400" b="1" dirty="0"/>
            </a:br>
            <a:r>
              <a:rPr lang="ar-IQ" sz="1400" b="1" dirty="0"/>
              <a:t>هذه النتيجة تدل على ان صفة العرف </a:t>
            </a:r>
            <a:r>
              <a:rPr lang="ar-IQ" sz="1400" b="1" dirty="0" err="1"/>
              <a:t>البازلائي</a:t>
            </a:r>
            <a:r>
              <a:rPr lang="ar-IQ" sz="1400" b="1" dirty="0"/>
              <a:t> وصفة العرف المفرد عبارة عن زوج من الصفات </a:t>
            </a:r>
            <a:r>
              <a:rPr lang="ar-IQ" sz="1400" b="1" dirty="0" err="1"/>
              <a:t>التضادة</a:t>
            </a:r>
            <a:r>
              <a:rPr lang="ar-IQ" sz="1400" b="1" dirty="0"/>
              <a:t> وان صفة العرف </a:t>
            </a:r>
            <a:r>
              <a:rPr lang="ar-IQ" sz="1400" b="1" dirty="0" err="1"/>
              <a:t>البازلائي</a:t>
            </a:r>
            <a:r>
              <a:rPr lang="ar-IQ" sz="1400" b="1" dirty="0"/>
              <a:t> سائدة سيادة تامة على صفة العرف المفرد وان هناك زوج واحد من الاليلات أي موقع جيني واحد يتحكم في توريث هاتين الصفتين.</a:t>
            </a:r>
            <a:br>
              <a:rPr lang="ar-IQ" sz="1400" b="1" dirty="0"/>
            </a:br>
            <a:r>
              <a:rPr lang="ar-IQ" sz="1400" b="1" dirty="0"/>
              <a:t>ثالثا:</a:t>
            </a:r>
            <a:br>
              <a:rPr lang="ar-IQ" sz="1400" b="1" dirty="0"/>
            </a:br>
            <a:r>
              <a:rPr lang="ar-IQ" sz="1400" b="1" dirty="0"/>
              <a:t>وردي × بازلائي   كله جوزي   9 جوزي :3 وردي :3 بازلائي  :1 مفرد</a:t>
            </a:r>
            <a:br>
              <a:rPr lang="ar-IQ" sz="1400" b="1" dirty="0"/>
            </a:br>
            <a:r>
              <a:rPr lang="ar-IQ" sz="1400" b="1" dirty="0"/>
              <a:t>       وحسب قانون مندل الثاني فان ظهور هذه النسبة تدل على وجود زوجيـــــن مــــــن     العوامـــــل الوراثية وليس زوجا واحدا أي ان الاباء في هذا التلقيح وهم ورديو الاعراف </a:t>
            </a:r>
            <a:r>
              <a:rPr lang="ar-IQ" sz="1400" b="1" dirty="0" err="1"/>
              <a:t>وبازلائيـــو</a:t>
            </a:r>
            <a:r>
              <a:rPr lang="ar-IQ" sz="1400" b="1" dirty="0"/>
              <a:t> الأعراف لابد انهم يختلفون عن بعضهم بزوجين من الجينات وان افراد الجيل الاول </a:t>
            </a:r>
            <a:r>
              <a:rPr lang="en-US" sz="1400" b="1" dirty="0"/>
              <a:t>F1 </a:t>
            </a:r>
            <a:r>
              <a:rPr lang="ar-IQ" sz="1400" b="1" dirty="0"/>
              <a:t>ذوي الاعراف الجوزية لابد ان يكونوا خليطين لزوجين من العوامل الوراثية </a:t>
            </a:r>
            <a:r>
              <a:rPr lang="en-US" sz="1400" b="1" dirty="0" err="1"/>
              <a:t>Dihybrib</a:t>
            </a:r>
            <a:r>
              <a:rPr lang="en-US" sz="1400" b="1" dirty="0"/>
              <a:t>  . </a:t>
            </a:r>
            <a:br>
              <a:rPr lang="en-US" sz="1400" b="1" dirty="0"/>
            </a:br>
            <a:r>
              <a:rPr lang="ar-IQ" sz="1400" b="1" dirty="0"/>
              <a:t>وباستعمال الرموز </a:t>
            </a:r>
            <a:r>
              <a:rPr lang="en-US" sz="1400" b="1" dirty="0"/>
              <a:t>R </a:t>
            </a:r>
            <a:r>
              <a:rPr lang="ar-IQ" sz="1400" b="1" dirty="0"/>
              <a:t>للعرف الوردي </a:t>
            </a:r>
            <a:br>
              <a:rPr lang="ar-IQ" sz="1400" b="1" dirty="0"/>
            </a:br>
            <a:r>
              <a:rPr lang="ar-IQ" sz="1400" b="1" dirty="0"/>
              <a:t>                       </a:t>
            </a:r>
            <a:r>
              <a:rPr lang="en-US" sz="1400" b="1" dirty="0"/>
              <a:t>P </a:t>
            </a:r>
            <a:r>
              <a:rPr lang="ar-IQ" sz="1400" b="1" dirty="0"/>
              <a:t>للعرف </a:t>
            </a:r>
            <a:r>
              <a:rPr lang="ar-IQ" sz="1400" b="1" dirty="0" err="1"/>
              <a:t>البازلائي</a:t>
            </a:r>
            <a:r>
              <a:rPr lang="ar-IQ" sz="1400" b="1" dirty="0"/>
              <a:t/>
            </a:r>
            <a:br>
              <a:rPr lang="ar-IQ" sz="1400" b="1" dirty="0"/>
            </a:br>
            <a:endParaRPr lang="ar-IQ" sz="1400" b="1" dirty="0"/>
          </a:p>
        </p:txBody>
      </p:sp>
    </p:spTree>
    <p:extLst>
      <p:ext uri="{BB962C8B-B14F-4D97-AF65-F5344CB8AC3E}">
        <p14:creationId xmlns:p14="http://schemas.microsoft.com/office/powerpoint/2010/main" val="376701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تكون الاستنتاجات </a:t>
            </a:r>
            <a:r>
              <a:rPr lang="ar-IQ" sz="1400" b="1" dirty="0" err="1"/>
              <a:t>كمايلي</a:t>
            </a:r>
            <a:r>
              <a:rPr lang="ar-IQ" sz="1400" b="1" dirty="0"/>
              <a:t> : </a:t>
            </a:r>
            <a:br>
              <a:rPr lang="ar-IQ" sz="1400" b="1" dirty="0"/>
            </a:br>
            <a:r>
              <a:rPr lang="ar-IQ" sz="1400" b="1" dirty="0"/>
              <a:t>1- الافراد الذين ظهروا في </a:t>
            </a:r>
            <a:r>
              <a:rPr lang="en-US" sz="1400" b="1" dirty="0"/>
              <a:t>F2 </a:t>
            </a:r>
            <a:r>
              <a:rPr lang="ar-IQ" sz="1400" b="1" dirty="0"/>
              <a:t>بنسبة 16/1 يجب ان يكونوا متماثلي العوامل الوراثية لذا                                                                                                                                            يكون التركيب الوراثي للأفراد المفردة العرف في الجيل الثاني هو(</a:t>
            </a:r>
            <a:r>
              <a:rPr lang="en-US" sz="1400" b="1" dirty="0" err="1"/>
              <a:t>rrpp</a:t>
            </a:r>
            <a:r>
              <a:rPr lang="en-US" sz="1400" b="1" dirty="0"/>
              <a:t>). </a:t>
            </a:r>
            <a:br>
              <a:rPr lang="en-US" sz="1400" b="1" dirty="0"/>
            </a:br>
            <a:r>
              <a:rPr lang="en-US" sz="1400" b="1" dirty="0"/>
              <a:t>2-  </a:t>
            </a:r>
            <a:r>
              <a:rPr lang="ar-IQ" sz="1400" b="1" dirty="0"/>
              <a:t>الافراد الذين ظهروا بنسبة 16/9 في </a:t>
            </a:r>
            <a:r>
              <a:rPr lang="en-US" sz="1400" b="1" dirty="0"/>
              <a:t>F2 </a:t>
            </a:r>
            <a:r>
              <a:rPr lang="ar-IQ" sz="1400" b="1" dirty="0"/>
              <a:t>يجب ان يحملوا الصفتين السائدتين لذا                              فتركيبهم الوراثي لابد ان يحتوي على اليل واحد سائد على الاقل من كل زوج من زوجي         الاليلات، </a:t>
            </a:r>
            <a:r>
              <a:rPr lang="ar-IQ" sz="1400" b="1" dirty="0" err="1"/>
              <a:t>فالافراد</a:t>
            </a:r>
            <a:r>
              <a:rPr lang="ar-IQ" sz="1400" b="1" dirty="0"/>
              <a:t> </a:t>
            </a:r>
            <a:r>
              <a:rPr lang="ar-IQ" sz="1400" b="1" dirty="0" err="1"/>
              <a:t>الجوزيو</a:t>
            </a:r>
            <a:r>
              <a:rPr lang="ar-IQ" sz="1400" b="1" dirty="0"/>
              <a:t> الاعراف في </a:t>
            </a:r>
            <a:r>
              <a:rPr lang="en-US" sz="1400" b="1" dirty="0"/>
              <a:t>F2 </a:t>
            </a:r>
            <a:r>
              <a:rPr lang="ar-IQ" sz="1400" b="1" dirty="0"/>
              <a:t>يكون تركيبهم الوراثي (ــ </a:t>
            </a:r>
            <a:r>
              <a:rPr lang="en-US" sz="1400" b="1" dirty="0"/>
              <a:t>PــR). </a:t>
            </a:r>
            <a:br>
              <a:rPr lang="en-US" sz="1400" b="1" dirty="0"/>
            </a:br>
            <a:r>
              <a:rPr lang="en-US" sz="1400" b="1" dirty="0"/>
              <a:t>3- </a:t>
            </a:r>
            <a:r>
              <a:rPr lang="ar-IQ" sz="1400" b="1" dirty="0"/>
              <a:t>الافراد ذوو الاعراف الوردية الذين ظهروا بنسبة 16/3 في </a:t>
            </a:r>
            <a:r>
              <a:rPr lang="en-US" sz="1400" b="1" dirty="0"/>
              <a:t>F2 </a:t>
            </a:r>
            <a:r>
              <a:rPr lang="ar-IQ" sz="1400" b="1" dirty="0"/>
              <a:t>لابد انهم يحتوون على زوج متنحي من الاليلات وزوج اخر سائد من الاليلات، وحيث ان صفة العرف الوردي سائدة على صفة العرف الفرد سيادة تامة فلابد ان التركيب الوراثي لهؤلاء الافراد ان يكون (</a:t>
            </a:r>
            <a:r>
              <a:rPr lang="en-US" sz="1400" b="1" dirty="0" err="1"/>
              <a:t>pp</a:t>
            </a:r>
            <a:r>
              <a:rPr lang="en-US" sz="1400" b="1" dirty="0"/>
              <a:t> ــR ) .</a:t>
            </a:r>
            <a:br>
              <a:rPr lang="en-US" sz="1400" b="1" dirty="0"/>
            </a:br>
            <a:r>
              <a:rPr lang="en-US" sz="1400" b="1" dirty="0"/>
              <a:t>4- </a:t>
            </a:r>
            <a:r>
              <a:rPr lang="ar-IQ" sz="1400" b="1" dirty="0"/>
              <a:t>الافراد ذوو الأعراف </a:t>
            </a:r>
            <a:r>
              <a:rPr lang="ar-IQ" sz="1400" b="1" dirty="0" err="1"/>
              <a:t>البازلائية</a:t>
            </a:r>
            <a:r>
              <a:rPr lang="ar-IQ" sz="1400" b="1" dirty="0"/>
              <a:t> الذين كانت نسبتهم بين افراد </a:t>
            </a:r>
            <a:r>
              <a:rPr lang="en-US" sz="1400" b="1" dirty="0"/>
              <a:t>F2 16/3 </a:t>
            </a:r>
            <a:r>
              <a:rPr lang="ar-IQ" sz="1400" b="1" dirty="0"/>
              <a:t>لابد ان  يحتوون على زوج متنحي وزوج اخر سائد من الاليلات، وبما ان صفة العرف </a:t>
            </a:r>
            <a:r>
              <a:rPr lang="ar-IQ" sz="1400" b="1" dirty="0" err="1"/>
              <a:t>البازلائي</a:t>
            </a:r>
            <a:r>
              <a:rPr lang="ar-IQ" sz="1400" b="1" dirty="0"/>
              <a:t> سائدة سيادة تامة على صفة العرف الفرد فلابد ان يكون تركيبهم الوراثي (ــ</a:t>
            </a:r>
            <a:r>
              <a:rPr lang="en-US" sz="1400" b="1" dirty="0"/>
              <a:t>P </a:t>
            </a:r>
            <a:r>
              <a:rPr lang="en-US" sz="1400" b="1" dirty="0" err="1"/>
              <a:t>rr</a:t>
            </a:r>
            <a:r>
              <a:rPr lang="en-US" sz="1400" b="1" dirty="0"/>
              <a:t>) .</a:t>
            </a:r>
            <a:br>
              <a:rPr lang="en-US" sz="1400" b="1" dirty="0"/>
            </a:br>
            <a:r>
              <a:rPr lang="ar-IQ" sz="1400" b="1" dirty="0"/>
              <a:t>ان ظهور صفة العرف المفرد يتوقف على فعل زوجين مختلفين من الجينات كل زوج منهما له علاقة بصفة شكل العرف, لذا فصفة العرف المفرد لا تظهر الا اذا كانت الجينات </a:t>
            </a:r>
            <a:r>
              <a:rPr lang="ar-IQ" sz="1400" b="1" dirty="0" err="1"/>
              <a:t>المسؤلة</a:t>
            </a:r>
            <a:r>
              <a:rPr lang="ar-IQ" sz="1400" b="1" dirty="0"/>
              <a:t> عن صفة العرف الوردي وتلك </a:t>
            </a:r>
            <a:r>
              <a:rPr lang="ar-IQ" sz="1400" b="1" dirty="0" err="1"/>
              <a:t>المسؤلة</a:t>
            </a:r>
            <a:r>
              <a:rPr lang="ar-IQ" sz="1400" b="1" dirty="0"/>
              <a:t> عن صفة العرف </a:t>
            </a:r>
            <a:r>
              <a:rPr lang="ar-IQ" sz="1400" b="1" dirty="0" err="1"/>
              <a:t>البازلائي</a:t>
            </a:r>
            <a:r>
              <a:rPr lang="ar-IQ" sz="1400" b="1" dirty="0"/>
              <a:t> موجودة بصورة متنحية ونقية معا، واذا كان هناك اليل واحد على الاقل من الجينات </a:t>
            </a:r>
            <a:r>
              <a:rPr lang="ar-IQ" sz="1400" b="1" dirty="0" err="1"/>
              <a:t>المسؤلة</a:t>
            </a:r>
            <a:r>
              <a:rPr lang="ar-IQ" sz="1400" b="1" dirty="0"/>
              <a:t> عن صفة العرف الوردي في حالة سائدة (ــ </a:t>
            </a:r>
            <a:r>
              <a:rPr lang="en-US" sz="1400" b="1" dirty="0"/>
              <a:t>R) </a:t>
            </a:r>
            <a:r>
              <a:rPr lang="ar-IQ" sz="1400" b="1" dirty="0" err="1"/>
              <a:t>والاليلات</a:t>
            </a:r>
            <a:r>
              <a:rPr lang="ar-IQ" sz="1400" b="1" dirty="0"/>
              <a:t> </a:t>
            </a:r>
            <a:r>
              <a:rPr lang="ar-IQ" sz="1400" b="1" dirty="0" err="1"/>
              <a:t>المسؤلة</a:t>
            </a:r>
            <a:r>
              <a:rPr lang="ar-IQ" sz="1400" b="1" dirty="0"/>
              <a:t> عن العرف </a:t>
            </a:r>
            <a:r>
              <a:rPr lang="ar-IQ" sz="1400" b="1" dirty="0" err="1"/>
              <a:t>البازلائي</a:t>
            </a:r>
            <a:r>
              <a:rPr lang="ar-IQ" sz="1400" b="1" dirty="0"/>
              <a:t> بصورة متنحية فيكون العرف الناتج عرفا ورديا . بينما وجود اليل واحد على الاقل من الجينات </a:t>
            </a:r>
            <a:r>
              <a:rPr lang="ar-IQ" sz="1400" b="1" dirty="0" err="1"/>
              <a:t>المسؤلة</a:t>
            </a:r>
            <a:r>
              <a:rPr lang="ar-IQ" sz="1400" b="1" dirty="0"/>
              <a:t> عن صفة العرف </a:t>
            </a:r>
            <a:r>
              <a:rPr lang="ar-IQ" sz="1400" b="1" dirty="0" err="1"/>
              <a:t>البازلائي</a:t>
            </a:r>
            <a:r>
              <a:rPr lang="ar-IQ" sz="1400" b="1" dirty="0"/>
              <a:t> في حالة سائدة (ــ</a:t>
            </a:r>
            <a:r>
              <a:rPr lang="en-US" sz="1400" b="1" dirty="0"/>
              <a:t>P) </a:t>
            </a:r>
            <a:r>
              <a:rPr lang="ar-IQ" sz="1400" b="1" dirty="0"/>
              <a:t>مع الاليلات </a:t>
            </a:r>
            <a:r>
              <a:rPr lang="ar-IQ" sz="1400" b="1" dirty="0" err="1"/>
              <a:t>المسؤلة</a:t>
            </a:r>
            <a:r>
              <a:rPr lang="ar-IQ" sz="1400" b="1" dirty="0"/>
              <a:t> عن العرف الوردي بصورة متنحية ينتج افراد بعرف بازلائي. </a:t>
            </a:r>
            <a:br>
              <a:rPr lang="ar-IQ" sz="1400" b="1" dirty="0"/>
            </a:br>
            <a:r>
              <a:rPr lang="ar-IQ" sz="1400" b="1" dirty="0"/>
              <a:t>وفي حالة وجود اليل واحد من الاليلات </a:t>
            </a:r>
            <a:r>
              <a:rPr lang="ar-IQ" sz="1400" b="1" dirty="0" err="1"/>
              <a:t>المسؤلة</a:t>
            </a:r>
            <a:r>
              <a:rPr lang="ar-IQ" sz="1400" b="1" dirty="0"/>
              <a:t> عن العرف الوردي على الاقل في حالة سائدة (ــ</a:t>
            </a:r>
            <a:r>
              <a:rPr lang="en-US" sz="1400" b="1" dirty="0"/>
              <a:t>R) </a:t>
            </a:r>
            <a:r>
              <a:rPr lang="ar-IQ" sz="1400" b="1" dirty="0"/>
              <a:t>مع اليل واحد على الاقل من الجينات </a:t>
            </a:r>
            <a:r>
              <a:rPr lang="ar-IQ" sz="1400" b="1" dirty="0" err="1"/>
              <a:t>المسؤلة</a:t>
            </a:r>
            <a:r>
              <a:rPr lang="ar-IQ" sz="1400" b="1" dirty="0"/>
              <a:t> عن العرف </a:t>
            </a:r>
            <a:r>
              <a:rPr lang="ar-IQ" sz="1400" b="1" dirty="0" err="1"/>
              <a:t>البازلائي</a:t>
            </a:r>
            <a:r>
              <a:rPr lang="ar-IQ" sz="1400" b="1" dirty="0"/>
              <a:t> بحالة سائدة (ــ</a:t>
            </a:r>
            <a:r>
              <a:rPr lang="en-US" sz="1400" b="1" dirty="0"/>
              <a:t>P) </a:t>
            </a:r>
            <a:r>
              <a:rPr lang="ar-IQ" sz="1400" b="1" dirty="0"/>
              <a:t>فيكون الناتج عرفا جوزيا . </a:t>
            </a:r>
            <a:br>
              <a:rPr lang="ar-IQ" sz="1400" b="1" dirty="0"/>
            </a:br>
            <a:r>
              <a:rPr lang="ar-IQ" sz="1400" b="1" dirty="0"/>
              <a:t>وباستعمال الرموز : </a:t>
            </a:r>
            <a:br>
              <a:rPr lang="ar-IQ" sz="1400" b="1" dirty="0"/>
            </a:br>
            <a:r>
              <a:rPr lang="ar-IQ" sz="1400" b="1" dirty="0"/>
              <a:t>                         عرف وردي           ×               عرف بازلائي</a:t>
            </a:r>
            <a:br>
              <a:rPr lang="ar-IQ" sz="1400" b="1" dirty="0"/>
            </a:br>
            <a:r>
              <a:rPr lang="ar-IQ" sz="1400" b="1" dirty="0"/>
              <a:t> </a:t>
            </a:r>
            <a:r>
              <a:rPr lang="en-US" sz="1400" b="1" dirty="0"/>
              <a:t>P:                      </a:t>
            </a:r>
            <a:r>
              <a:rPr lang="en-US" sz="1400" b="1" dirty="0" err="1"/>
              <a:t>rr</a:t>
            </a:r>
            <a:r>
              <a:rPr lang="en-US" sz="1400" b="1" dirty="0"/>
              <a:t> PP                                    RR </a:t>
            </a:r>
            <a:r>
              <a:rPr lang="en-US" sz="1400" b="1" dirty="0" err="1"/>
              <a:t>pp</a:t>
            </a:r>
            <a:r>
              <a:rPr lang="en-US" sz="1400" b="1" dirty="0"/>
              <a:t> </a:t>
            </a:r>
            <a:br>
              <a:rPr lang="en-US" sz="1400" b="1" dirty="0"/>
            </a:br>
            <a:r>
              <a:rPr lang="en-US" sz="1400" b="1" dirty="0"/>
              <a:t/>
            </a:r>
            <a:br>
              <a:rPr lang="en-US" sz="1400" b="1" dirty="0"/>
            </a:br>
            <a:r>
              <a:rPr lang="en-US" sz="1400" b="1" dirty="0"/>
              <a:t>G :                     (</a:t>
            </a:r>
            <a:r>
              <a:rPr lang="en-US" sz="1400" b="1" dirty="0" err="1"/>
              <a:t>rP</a:t>
            </a:r>
            <a:r>
              <a:rPr lang="en-US" sz="1400" b="1" dirty="0"/>
              <a:t>)             ↓              (</a:t>
            </a:r>
            <a:r>
              <a:rPr lang="en-US" sz="1400" b="1" dirty="0" err="1"/>
              <a:t>Rp</a:t>
            </a:r>
            <a:r>
              <a:rPr lang="en-US" sz="1400" b="1" dirty="0"/>
              <a:t>)     </a:t>
            </a:r>
            <a:br>
              <a:rPr lang="en-US" sz="1400" b="1" dirty="0"/>
            </a:br>
            <a:r>
              <a:rPr lang="en-US" sz="1400" b="1" dirty="0"/>
              <a:t> </a:t>
            </a:r>
            <a:br>
              <a:rPr lang="en-US" sz="1400" b="1" dirty="0"/>
            </a:br>
            <a:r>
              <a:rPr lang="en-US" sz="1400" b="1" dirty="0"/>
              <a:t>F1:                                     R </a:t>
            </a:r>
            <a:r>
              <a:rPr lang="en-US" sz="1400" b="1" dirty="0" err="1"/>
              <a:t>r</a:t>
            </a:r>
            <a:r>
              <a:rPr lang="en-US" sz="1400" b="1" dirty="0"/>
              <a:t> P </a:t>
            </a:r>
            <a:r>
              <a:rPr lang="en-US" sz="1400" b="1" dirty="0" err="1"/>
              <a:t>p</a:t>
            </a:r>
            <a:r>
              <a:rPr lang="en-US" sz="1400" b="1" dirty="0"/>
              <a:t>                                   </a:t>
            </a:r>
            <a:r>
              <a:rPr lang="ar-IQ" sz="1400" b="1" dirty="0"/>
              <a:t>تلقيح ذاتي </a:t>
            </a:r>
            <a:br>
              <a:rPr lang="ar-IQ" sz="1400" b="1" dirty="0"/>
            </a:br>
            <a:r>
              <a:rPr lang="ar-IQ" sz="1400" b="1" dirty="0"/>
              <a:t>      </a:t>
            </a:r>
            <a:br>
              <a:rPr lang="ar-IQ" sz="1400" b="1" dirty="0"/>
            </a:br>
            <a:r>
              <a:rPr lang="ar-IQ" sz="1400" b="1" dirty="0"/>
              <a:t>     </a:t>
            </a:r>
            <a:r>
              <a:rPr lang="en-US" sz="1400" b="1" dirty="0"/>
              <a:t>F2 :                    Rــ Pــ : Rــ </a:t>
            </a:r>
            <a:r>
              <a:rPr lang="en-US" sz="1400" b="1" dirty="0" err="1"/>
              <a:t>pp</a:t>
            </a:r>
            <a:r>
              <a:rPr lang="en-US" sz="1400" b="1" dirty="0"/>
              <a:t>  : </a:t>
            </a:r>
            <a:r>
              <a:rPr lang="en-US" sz="1400" b="1" dirty="0" err="1"/>
              <a:t>rr</a:t>
            </a:r>
            <a:r>
              <a:rPr lang="en-US" sz="1400" b="1" dirty="0"/>
              <a:t> Pــ  : </a:t>
            </a:r>
            <a:r>
              <a:rPr lang="en-US" sz="1400" b="1" dirty="0" err="1"/>
              <a:t>rr</a:t>
            </a:r>
            <a:r>
              <a:rPr lang="en-US" sz="1400" b="1" dirty="0"/>
              <a:t> </a:t>
            </a:r>
            <a:r>
              <a:rPr lang="en-US" sz="1400" b="1" dirty="0" err="1"/>
              <a:t>pp</a:t>
            </a:r>
            <a:r>
              <a:rPr lang="en-US" sz="1400" b="1" dirty="0"/>
              <a:t> </a:t>
            </a:r>
            <a:br>
              <a:rPr lang="en-US" sz="1400" b="1" dirty="0"/>
            </a:br>
            <a:r>
              <a:rPr lang="en-US" sz="1400" b="1" dirty="0"/>
              <a:t>                                 9      :       3   :    3     :     1    </a:t>
            </a:r>
            <a:br>
              <a:rPr lang="en-US" sz="1400" b="1" dirty="0"/>
            </a:br>
            <a:r>
              <a:rPr lang="en-US" sz="1400" b="1" dirty="0"/>
              <a:t>                              </a:t>
            </a:r>
            <a:r>
              <a:rPr lang="ar-IQ" sz="1400" b="1" dirty="0"/>
              <a:t>مفرد       بازلائي     وردي       جوزي</a:t>
            </a:r>
            <a:br>
              <a:rPr lang="ar-IQ" sz="1400" b="1" dirty="0"/>
            </a:br>
            <a:endParaRPr lang="ar-IQ" sz="1400" b="1" dirty="0"/>
          </a:p>
        </p:txBody>
      </p:sp>
    </p:spTree>
    <p:extLst>
      <p:ext uri="{BB962C8B-B14F-4D97-AF65-F5344CB8AC3E}">
        <p14:creationId xmlns:p14="http://schemas.microsoft.com/office/powerpoint/2010/main" val="76550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r"/>
            <a:r>
              <a:rPr lang="ar-IQ" sz="1400" b="1" dirty="0"/>
              <a:t>والخلاصة : </a:t>
            </a:r>
            <a:br>
              <a:rPr lang="ar-IQ" sz="1400" b="1" dirty="0"/>
            </a:br>
            <a:r>
              <a:rPr lang="ar-IQ" sz="1400" b="1" dirty="0"/>
              <a:t>    ان الفعل الجيني يعني العمليات الوراثية المشتركة بين الجينات مثلا :- </a:t>
            </a:r>
            <a:br>
              <a:rPr lang="ar-IQ" sz="1400" b="1" dirty="0"/>
            </a:br>
            <a:r>
              <a:rPr lang="ar-IQ" sz="1400" b="1" dirty="0"/>
              <a:t>1 - اعتماد جينين على بعضهما </a:t>
            </a:r>
            <a:r>
              <a:rPr lang="ar-IQ" sz="1400" b="1" dirty="0" err="1"/>
              <a:t>لاظهار</a:t>
            </a:r>
            <a:r>
              <a:rPr lang="ar-IQ" sz="1400" b="1" dirty="0"/>
              <a:t> صفة معينة أي هناك تداخل تكميلي بين الجينين. </a:t>
            </a:r>
            <a:br>
              <a:rPr lang="ar-IQ" sz="1400" b="1" dirty="0"/>
            </a:br>
            <a:r>
              <a:rPr lang="ar-IQ" sz="1400" b="1" dirty="0"/>
              <a:t>2- التداخل في عمل جينين او اكثر لتحوير شكل معين (مثل شكل العرف في الدجاج كما في المثال السابق). </a:t>
            </a:r>
            <a:br>
              <a:rPr lang="ar-IQ" sz="1400" b="1" dirty="0"/>
            </a:br>
            <a:r>
              <a:rPr lang="ar-IQ" sz="1400" b="1" dirty="0"/>
              <a:t>   التفوق :  </a:t>
            </a:r>
            <a:r>
              <a:rPr lang="en-US" sz="1400" b="1" dirty="0"/>
              <a:t>Epistasis</a:t>
            </a:r>
            <a:br>
              <a:rPr lang="en-US" sz="1400" b="1" dirty="0"/>
            </a:br>
            <a:r>
              <a:rPr lang="en-US" sz="1400" b="1" dirty="0"/>
              <a:t>     </a:t>
            </a:r>
            <a:r>
              <a:rPr lang="ar-IQ" sz="1400" b="1" dirty="0"/>
              <a:t>وهو ان جبن يخفي </a:t>
            </a:r>
            <a:r>
              <a:rPr lang="ar-IQ" sz="1400" b="1" dirty="0" err="1"/>
              <a:t>تاثير</a:t>
            </a:r>
            <a:r>
              <a:rPr lang="ar-IQ" sz="1400" b="1" dirty="0"/>
              <a:t> جين اخر غير </a:t>
            </a:r>
            <a:r>
              <a:rPr lang="ar-IQ" sz="1400" b="1" dirty="0" err="1"/>
              <a:t>اليله</a:t>
            </a:r>
            <a:r>
              <a:rPr lang="ar-IQ" sz="1400" b="1" dirty="0"/>
              <a:t>، ان هذه الظاهرة تسمى بالتفوق ويظهر </a:t>
            </a:r>
            <a:r>
              <a:rPr lang="ar-IQ" sz="1400" b="1" dirty="0" err="1"/>
              <a:t>تاثير</a:t>
            </a:r>
            <a:r>
              <a:rPr lang="ar-IQ" sz="1400" b="1" dirty="0"/>
              <a:t> التفوق بتحوير النسب المندلية للمظاهر الخارجية المتحصل عليها في الجيل الثاني تبعا لكون التفوق سائدا او متنحيا وتبعا للعلاقة التفاعلية بين الجينات غير الاليلية اذا كانت متبادلة او غير متبادلة . </a:t>
            </a:r>
            <a:br>
              <a:rPr lang="ar-IQ" sz="1400" b="1" dirty="0"/>
            </a:br>
            <a:r>
              <a:rPr lang="ar-IQ" sz="1400" b="1" dirty="0"/>
              <a:t>   انواع التفوق :  </a:t>
            </a:r>
            <a:r>
              <a:rPr lang="en-US" sz="1400" b="1" dirty="0"/>
              <a:t>Type of  Epistasis </a:t>
            </a:r>
            <a:br>
              <a:rPr lang="en-US" sz="1400" b="1" dirty="0"/>
            </a:br>
            <a:r>
              <a:rPr lang="en-US" sz="1400" b="1" dirty="0"/>
              <a:t>1-	</a:t>
            </a:r>
            <a:r>
              <a:rPr lang="ar-IQ" sz="1400" b="1" dirty="0"/>
              <a:t>التفوق السائد (12: 3: 1) </a:t>
            </a:r>
            <a:r>
              <a:rPr lang="en-US" sz="1400" b="1" dirty="0"/>
              <a:t>Dominant epitasis </a:t>
            </a:r>
            <a:br>
              <a:rPr lang="en-US" sz="1400" b="1" dirty="0"/>
            </a:br>
            <a:r>
              <a:rPr lang="ar-IQ" sz="1400" b="1" dirty="0"/>
              <a:t>وفيه يعطي الاليل السائد لجين معين (</a:t>
            </a:r>
            <a:r>
              <a:rPr lang="en-US" sz="1400" b="1" dirty="0"/>
              <a:t>A) </a:t>
            </a:r>
            <a:r>
              <a:rPr lang="ar-IQ" sz="1400" b="1" dirty="0"/>
              <a:t>نمطا ظاهريا يخفي نمط الجين الاخر (</a:t>
            </a:r>
            <a:r>
              <a:rPr lang="en-US" sz="1400" b="1" dirty="0"/>
              <a:t>B) </a:t>
            </a:r>
            <a:r>
              <a:rPr lang="ar-IQ" sz="1400" b="1" dirty="0" err="1"/>
              <a:t>وباية</a:t>
            </a:r>
            <a:r>
              <a:rPr lang="ar-IQ" sz="1400" b="1" dirty="0"/>
              <a:t> حالة </a:t>
            </a:r>
            <a:r>
              <a:rPr lang="ar-IQ" sz="1400" b="1" dirty="0" err="1"/>
              <a:t>اليلية</a:t>
            </a:r>
            <a:r>
              <a:rPr lang="ar-IQ" sz="1400" b="1" dirty="0"/>
              <a:t> يوجد فيها الـ (</a:t>
            </a:r>
            <a:r>
              <a:rPr lang="en-US" sz="1400" b="1" dirty="0"/>
              <a:t>B) . </a:t>
            </a:r>
            <a:r>
              <a:rPr lang="ar-IQ" sz="1400" b="1" dirty="0"/>
              <a:t>ولهذا يكون (</a:t>
            </a:r>
            <a:r>
              <a:rPr lang="en-US" sz="1400" b="1" dirty="0"/>
              <a:t>A) </a:t>
            </a:r>
            <a:r>
              <a:rPr lang="ar-IQ" sz="1400" b="1" dirty="0"/>
              <a:t>متفوق على (</a:t>
            </a:r>
            <a:r>
              <a:rPr lang="en-US" sz="1400" b="1" dirty="0"/>
              <a:t>B) . </a:t>
            </a:r>
            <a:r>
              <a:rPr lang="ar-IQ" sz="1400" b="1" dirty="0"/>
              <a:t>ولا يمكن للجين (</a:t>
            </a:r>
            <a:r>
              <a:rPr lang="en-US" sz="1400" b="1" dirty="0"/>
              <a:t>B) </a:t>
            </a:r>
            <a:r>
              <a:rPr lang="ar-IQ" sz="1400" b="1" dirty="0"/>
              <a:t>ان يعبر عن نفسه الا بوجود </a:t>
            </a:r>
            <a:r>
              <a:rPr lang="ar-IQ" sz="1400" b="1" dirty="0" err="1"/>
              <a:t>الاليلين</a:t>
            </a:r>
            <a:r>
              <a:rPr lang="ar-IQ" sz="1400" b="1" dirty="0"/>
              <a:t> (</a:t>
            </a:r>
            <a:r>
              <a:rPr lang="en-US" sz="1400" b="1" dirty="0" err="1"/>
              <a:t>aa</a:t>
            </a:r>
            <a:r>
              <a:rPr lang="en-US" sz="1400" b="1" dirty="0"/>
              <a:t>) </a:t>
            </a:r>
            <a:r>
              <a:rPr lang="ar-IQ" sz="1400" b="1" dirty="0"/>
              <a:t>بصورة متنحية (</a:t>
            </a:r>
            <a:r>
              <a:rPr lang="en-US" sz="1400" b="1" dirty="0"/>
              <a:t>Homozygous) . </a:t>
            </a:r>
            <a:r>
              <a:rPr lang="ar-IQ" sz="1400" b="1" dirty="0"/>
              <a:t>ولهذا يظهر (ــ</a:t>
            </a:r>
            <a:r>
              <a:rPr lang="en-US" sz="1400" b="1" dirty="0"/>
              <a:t>BــA) </a:t>
            </a:r>
            <a:r>
              <a:rPr lang="ar-IQ" sz="1400" b="1" dirty="0"/>
              <a:t>و(</a:t>
            </a:r>
            <a:r>
              <a:rPr lang="en-US" sz="1400" b="1" dirty="0"/>
              <a:t>bb ــA) </a:t>
            </a:r>
            <a:r>
              <a:rPr lang="ar-IQ" sz="1400" b="1" dirty="0"/>
              <a:t>بنفس النمط الظاهري             و (</a:t>
            </a:r>
            <a:r>
              <a:rPr lang="en-US" sz="1400" b="1" dirty="0"/>
              <a:t>bbــB) </a:t>
            </a:r>
            <a:r>
              <a:rPr lang="ar-IQ" sz="1400" b="1" dirty="0"/>
              <a:t>يكون بنمط اخر وكذلك (</a:t>
            </a:r>
            <a:r>
              <a:rPr lang="en-US" sz="1400" b="1" dirty="0" err="1"/>
              <a:t>aa</a:t>
            </a:r>
            <a:r>
              <a:rPr lang="en-US" sz="1400" b="1" dirty="0"/>
              <a:t> bb ) </a:t>
            </a:r>
            <a:r>
              <a:rPr lang="ar-IQ" sz="1400" b="1" dirty="0"/>
              <a:t>بنمط اخر </a:t>
            </a:r>
            <a:r>
              <a:rPr lang="ar-IQ" sz="1400" b="1" dirty="0" err="1"/>
              <a:t>ايظا</a:t>
            </a:r>
            <a:r>
              <a:rPr lang="ar-IQ" sz="1400" b="1" dirty="0"/>
              <a:t> .</a:t>
            </a:r>
            <a:br>
              <a:rPr lang="ar-IQ" sz="1400" b="1" dirty="0"/>
            </a:br>
            <a:r>
              <a:rPr lang="ar-IQ" sz="1400" b="1" dirty="0"/>
              <a:t>ومثال ذلك الفرع الصيفي  (الثمار):  </a:t>
            </a:r>
            <a:br>
              <a:rPr lang="ar-IQ" sz="1400" b="1" dirty="0"/>
            </a:br>
            <a:r>
              <a:rPr lang="ar-IQ" sz="1400" b="1" dirty="0"/>
              <a:t>   بيضاء    ×  خضراء   كله ابيض    12 ابيض: 3صفراء :1 خضراء </a:t>
            </a:r>
            <a:br>
              <a:rPr lang="ar-IQ" sz="1400" b="1" dirty="0"/>
            </a:br>
            <a:r>
              <a:rPr lang="en-US" sz="1400" b="1" dirty="0" err="1"/>
              <a:t>Ww</a:t>
            </a:r>
            <a:r>
              <a:rPr lang="en-US" sz="1400" b="1" dirty="0"/>
              <a:t> </a:t>
            </a:r>
            <a:r>
              <a:rPr lang="en-US" sz="1400" b="1" dirty="0" err="1"/>
              <a:t>yy</a:t>
            </a:r>
            <a:r>
              <a:rPr lang="en-US" sz="1400" b="1" dirty="0"/>
              <a:t>  : </a:t>
            </a:r>
            <a:r>
              <a:rPr lang="en-US" sz="1400" b="1" dirty="0" err="1"/>
              <a:t>ww</a:t>
            </a:r>
            <a:r>
              <a:rPr lang="en-US" sz="1400" b="1" dirty="0"/>
              <a:t> yـ  :   W    ـ ـ ـ  </a:t>
            </a:r>
            <a:r>
              <a:rPr lang="en-US" sz="1400" b="1" dirty="0" err="1"/>
              <a:t>WwYy</a:t>
            </a:r>
            <a:r>
              <a:rPr lang="en-US" sz="1400" b="1" dirty="0"/>
              <a:t>   </a:t>
            </a:r>
            <a:r>
              <a:rPr lang="en-US" sz="1400" b="1" dirty="0" err="1"/>
              <a:t>wwyy</a:t>
            </a:r>
            <a:r>
              <a:rPr lang="en-US" sz="1400" b="1" dirty="0"/>
              <a:t>  ×WW  YY </a:t>
            </a:r>
            <a:br>
              <a:rPr lang="en-US" sz="1400" b="1" dirty="0"/>
            </a:br>
            <a:r>
              <a:rPr lang="ar-IQ" sz="1400" b="1" dirty="0"/>
              <a:t>الجين (العامل) </a:t>
            </a:r>
            <a:r>
              <a:rPr lang="en-US" sz="1400" b="1" dirty="0"/>
              <a:t>W </a:t>
            </a:r>
            <a:r>
              <a:rPr lang="ar-IQ" sz="1400" b="1" dirty="0"/>
              <a:t>يعطي اللون الأبيض = 12 </a:t>
            </a:r>
            <a:br>
              <a:rPr lang="ar-IQ" sz="1400" b="1" dirty="0"/>
            </a:br>
            <a:r>
              <a:rPr lang="ar-IQ" sz="1400" b="1" dirty="0"/>
              <a:t>      =      =       </a:t>
            </a:r>
            <a:r>
              <a:rPr lang="en-US" sz="1400" b="1" dirty="0"/>
              <a:t>Y </a:t>
            </a:r>
            <a:r>
              <a:rPr lang="ar-IQ" sz="1400" b="1" dirty="0"/>
              <a:t>يعطي اللون الاصفر بشرط وجود </a:t>
            </a:r>
            <a:r>
              <a:rPr lang="en-US" sz="1400" b="1" dirty="0" err="1"/>
              <a:t>ww</a:t>
            </a:r>
            <a:r>
              <a:rPr lang="en-US" sz="1400" b="1" dirty="0"/>
              <a:t> = 3 </a:t>
            </a:r>
            <a:br>
              <a:rPr lang="en-US" sz="1400" b="1" dirty="0"/>
            </a:br>
            <a:r>
              <a:rPr lang="en-US" sz="1400" b="1" dirty="0"/>
              <a:t>      =      =   </a:t>
            </a:r>
            <a:r>
              <a:rPr lang="en-US" sz="1400" b="1" dirty="0" err="1"/>
              <a:t>ww</a:t>
            </a:r>
            <a:r>
              <a:rPr lang="en-US" sz="1400" b="1" dirty="0"/>
              <a:t> </a:t>
            </a:r>
            <a:r>
              <a:rPr lang="en-US" sz="1400" b="1" dirty="0" err="1"/>
              <a:t>yy</a:t>
            </a:r>
            <a:r>
              <a:rPr lang="en-US" sz="1400" b="1" dirty="0"/>
              <a:t>  </a:t>
            </a:r>
            <a:r>
              <a:rPr lang="ar-IQ" sz="1400" b="1" dirty="0"/>
              <a:t>يعطي اللون الاخضر  =  1</a:t>
            </a:r>
            <a:br>
              <a:rPr lang="ar-IQ" sz="1400" b="1" dirty="0"/>
            </a:br>
            <a:r>
              <a:rPr lang="ar-IQ" sz="1400" b="1" dirty="0"/>
              <a:t>2-	التفوق المتنحي : </a:t>
            </a:r>
            <a:r>
              <a:rPr lang="en-US" sz="1400" b="1" dirty="0"/>
              <a:t>Recessive epitasis  [4:3:9]  </a:t>
            </a:r>
            <a:br>
              <a:rPr lang="en-US" sz="1400" b="1" dirty="0"/>
            </a:br>
            <a:r>
              <a:rPr lang="en-US" sz="1400" b="1" dirty="0"/>
              <a:t>  </a:t>
            </a:r>
            <a:r>
              <a:rPr lang="ar-IQ" sz="1400" b="1" dirty="0"/>
              <a:t>هناك حالات معينة يمنع فيها النمط الوراثي المتنحي (</a:t>
            </a:r>
            <a:r>
              <a:rPr lang="en-US" sz="1400" b="1" dirty="0"/>
              <a:t>Homozygous) </a:t>
            </a:r>
            <a:r>
              <a:rPr lang="ar-IQ" sz="1400" b="1" dirty="0"/>
              <a:t>تعبير او نفاذ الاليلات الاخرى في الموقع الاخر , ولذلك يطلق عليه بالتفوق المتنحي، </a:t>
            </a:r>
            <a:r>
              <a:rPr lang="ar-IQ" sz="1400" b="1" dirty="0" err="1"/>
              <a:t>ولاتستطيع</a:t>
            </a:r>
            <a:r>
              <a:rPr lang="ar-IQ" sz="1400" b="1" dirty="0"/>
              <a:t> الاليلات الاخرى ان تعبر عن نفسها الا عندما يكون الاليل الاول من النوع السائد .</a:t>
            </a:r>
            <a:br>
              <a:rPr lang="ar-IQ" sz="1400" b="1" dirty="0"/>
            </a:br>
            <a:r>
              <a:rPr lang="ar-IQ" sz="1400" b="1" dirty="0"/>
              <a:t>المثال كما في البصل : </a:t>
            </a:r>
            <a:br>
              <a:rPr lang="ar-IQ" sz="1400" b="1" dirty="0"/>
            </a:br>
            <a:r>
              <a:rPr lang="ar-IQ" sz="1400" b="1" dirty="0"/>
              <a:t>  احمر       ×    ابيض  كله احمر    9 احمر : 3 اصفر : 4 ابيض </a:t>
            </a:r>
            <a:br>
              <a:rPr lang="ar-IQ" sz="1400" b="1" dirty="0"/>
            </a:br>
            <a:r>
              <a:rPr lang="en-US" sz="1400" b="1" dirty="0"/>
              <a:t>cc ــ ــ : Cــ </a:t>
            </a:r>
            <a:r>
              <a:rPr lang="en-US" sz="1400" b="1" dirty="0" err="1"/>
              <a:t>rr</a:t>
            </a:r>
            <a:r>
              <a:rPr lang="en-US" sz="1400" b="1" dirty="0"/>
              <a:t>  : Cــ R   ــ Cc </a:t>
            </a:r>
            <a:r>
              <a:rPr lang="en-US" sz="1400" b="1" dirty="0" err="1"/>
              <a:t>Rr</a:t>
            </a:r>
            <a:r>
              <a:rPr lang="en-US" sz="1400" b="1" dirty="0"/>
              <a:t>  cc </a:t>
            </a:r>
            <a:r>
              <a:rPr lang="en-US" sz="1400" b="1" dirty="0" err="1"/>
              <a:t>rr</a:t>
            </a:r>
            <a:r>
              <a:rPr lang="en-US" sz="1400" b="1" dirty="0"/>
              <a:t>     ×  CC RR   </a:t>
            </a:r>
            <a:br>
              <a:rPr lang="en-US" sz="1400" b="1" dirty="0"/>
            </a:br>
            <a:r>
              <a:rPr lang="en-US" sz="1400" b="1" dirty="0"/>
              <a:t> </a:t>
            </a:r>
            <a:r>
              <a:rPr lang="ar-IQ" sz="1400" b="1" dirty="0"/>
              <a:t>تفسير النتائج كما يلي :      </a:t>
            </a:r>
            <a:br>
              <a:rPr lang="ar-IQ" sz="1400" b="1" dirty="0"/>
            </a:br>
            <a:r>
              <a:rPr lang="ar-IQ" sz="1400" b="1" dirty="0"/>
              <a:t>الجين </a:t>
            </a:r>
            <a:r>
              <a:rPr lang="en-US" sz="1400" b="1" dirty="0"/>
              <a:t>C </a:t>
            </a:r>
            <a:r>
              <a:rPr lang="ar-IQ" sz="1400" b="1" dirty="0"/>
              <a:t>يسبب الصبغة , </a:t>
            </a:r>
            <a:r>
              <a:rPr lang="ar-IQ" sz="1400" b="1" dirty="0" err="1"/>
              <a:t>واليله</a:t>
            </a:r>
            <a:r>
              <a:rPr lang="ar-IQ" sz="1400" b="1" dirty="0"/>
              <a:t> المتنحي (</a:t>
            </a:r>
            <a:r>
              <a:rPr lang="en-US" sz="1400" b="1" dirty="0"/>
              <a:t>c) </a:t>
            </a:r>
            <a:r>
              <a:rPr lang="ar-IQ" sz="1400" b="1" dirty="0" err="1"/>
              <a:t>لايسبب</a:t>
            </a:r>
            <a:r>
              <a:rPr lang="ar-IQ" sz="1400" b="1" dirty="0"/>
              <a:t> الصبغة، والجين </a:t>
            </a:r>
            <a:r>
              <a:rPr lang="en-US" sz="1400" b="1" dirty="0"/>
              <a:t>R </a:t>
            </a:r>
            <a:r>
              <a:rPr lang="ar-IQ" sz="1400" b="1" dirty="0"/>
              <a:t>يحدد لون الصبغة الحمراء </a:t>
            </a:r>
            <a:r>
              <a:rPr lang="ar-IQ" sz="1400" b="1" dirty="0" err="1"/>
              <a:t>واليله</a:t>
            </a:r>
            <a:r>
              <a:rPr lang="ar-IQ" sz="1400" b="1" dirty="0"/>
              <a:t> المتنحي (</a:t>
            </a:r>
            <a:r>
              <a:rPr lang="en-US" sz="1400" b="1" dirty="0"/>
              <a:t>r) </a:t>
            </a:r>
            <a:r>
              <a:rPr lang="ar-IQ" sz="1400" b="1" dirty="0"/>
              <a:t>يحدد اللون </a:t>
            </a:r>
            <a:r>
              <a:rPr lang="ar-IQ" sz="1400" b="1" dirty="0" err="1"/>
              <a:t>الاصفر،ولذلك</a:t>
            </a:r>
            <a:r>
              <a:rPr lang="ar-IQ" sz="1400" b="1" dirty="0"/>
              <a:t> التراكيب الوراثية للســــــلالة الحمراء هي </a:t>
            </a:r>
            <a:r>
              <a:rPr lang="en-US" sz="1400" b="1" dirty="0"/>
              <a:t>CCRR </a:t>
            </a:r>
            <a:r>
              <a:rPr lang="ar-IQ" sz="1400" b="1" dirty="0"/>
              <a:t>وللسلالة البيضاء هي </a:t>
            </a:r>
            <a:r>
              <a:rPr lang="en-US" sz="1400" b="1" dirty="0" err="1"/>
              <a:t>ccrr</a:t>
            </a:r>
            <a:r>
              <a:rPr lang="en-US" sz="1400" b="1" dirty="0"/>
              <a:t> </a:t>
            </a:r>
            <a:r>
              <a:rPr lang="ar-IQ" sz="1400" b="1" dirty="0"/>
              <a:t>والتركيب الوراثي للجيل الاول هو </a:t>
            </a:r>
            <a:r>
              <a:rPr lang="en-US" sz="1400" b="1" dirty="0" err="1"/>
              <a:t>CcRr</a:t>
            </a:r>
            <a:r>
              <a:rPr lang="en-US" sz="1400" b="1" dirty="0"/>
              <a:t> ،</a:t>
            </a:r>
            <a:r>
              <a:rPr lang="ar-IQ" sz="1400" b="1" dirty="0"/>
              <a:t>اما افراد الجيل الثاني فتكون :</a:t>
            </a:r>
            <a:br>
              <a:rPr lang="ar-IQ" sz="1400" b="1" dirty="0"/>
            </a:br>
            <a:r>
              <a:rPr lang="ar-IQ" sz="1400" b="1" dirty="0"/>
              <a:t>9 حمراء          ــ</a:t>
            </a:r>
            <a:r>
              <a:rPr lang="en-US" sz="1400" b="1" dirty="0"/>
              <a:t>R ــC</a:t>
            </a:r>
            <a:br>
              <a:rPr lang="en-US" sz="1400" b="1" dirty="0"/>
            </a:br>
            <a:r>
              <a:rPr lang="en-US" sz="1400" b="1" dirty="0"/>
              <a:t>3 </a:t>
            </a:r>
            <a:r>
              <a:rPr lang="ar-IQ" sz="1400" b="1" dirty="0"/>
              <a:t>صفراء         </a:t>
            </a:r>
            <a:r>
              <a:rPr lang="en-US" sz="1400" b="1" dirty="0" err="1"/>
              <a:t>rr</a:t>
            </a:r>
            <a:r>
              <a:rPr lang="en-US" sz="1400" b="1" dirty="0"/>
              <a:t>  ــC</a:t>
            </a:r>
            <a:br>
              <a:rPr lang="en-US" sz="1400" b="1" dirty="0"/>
            </a:br>
            <a:r>
              <a:rPr lang="en-US" sz="1400" b="1" dirty="0"/>
              <a:t>3 </a:t>
            </a:r>
            <a:r>
              <a:rPr lang="ar-IQ" sz="1400" b="1" dirty="0"/>
              <a:t>بيضاء          ــ </a:t>
            </a:r>
            <a:r>
              <a:rPr lang="en-US" sz="1400" b="1" dirty="0"/>
              <a:t>cc R</a:t>
            </a:r>
            <a:br>
              <a:rPr lang="en-US" sz="1400" b="1" dirty="0"/>
            </a:br>
            <a:r>
              <a:rPr lang="en-US" sz="1400" b="1" dirty="0"/>
              <a:t>1 </a:t>
            </a:r>
            <a:r>
              <a:rPr lang="ar-IQ" sz="1400" b="1" dirty="0"/>
              <a:t>ابيض              </a:t>
            </a:r>
            <a:r>
              <a:rPr lang="en-US" sz="1400" b="1" dirty="0" err="1"/>
              <a:t>ccrr</a:t>
            </a:r>
            <a:r>
              <a:rPr lang="en-US" sz="1400" b="1" dirty="0"/>
              <a:t/>
            </a:r>
            <a:br>
              <a:rPr lang="en-US" sz="1400" b="1" dirty="0"/>
            </a:br>
            <a:endParaRPr lang="ar-IQ" sz="1400" b="1" dirty="0"/>
          </a:p>
        </p:txBody>
      </p:sp>
    </p:spTree>
    <p:extLst>
      <p:ext uri="{BB962C8B-B14F-4D97-AF65-F5344CB8AC3E}">
        <p14:creationId xmlns:p14="http://schemas.microsoft.com/office/powerpoint/2010/main" val="377189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229600" cy="6278090"/>
          </a:xfrm>
        </p:spPr>
        <p:txBody>
          <a:bodyPr>
            <a:noAutofit/>
          </a:bodyPr>
          <a:lstStyle/>
          <a:p>
            <a:pPr algn="r"/>
            <a:r>
              <a:rPr lang="ar-IQ" sz="1400" b="1" dirty="0"/>
              <a:t> والنتيجة نحصل على ثلاثة اشكال مظهرية (9 أحمر و3 أصفر و4 أبيض) ومن هنا نلاحظ ان كل من الجينين </a:t>
            </a:r>
            <a:r>
              <a:rPr lang="en-US" sz="1400" b="1" dirty="0" err="1"/>
              <a:t>r,R</a:t>
            </a:r>
            <a:r>
              <a:rPr lang="en-US" sz="1400" b="1" dirty="0"/>
              <a:t> </a:t>
            </a:r>
            <a:r>
              <a:rPr lang="ar-IQ" sz="1400" b="1" dirty="0"/>
              <a:t>لا يستطيعان تكوين اللون الا في حالة وجود الجين </a:t>
            </a:r>
            <a:r>
              <a:rPr lang="en-US" sz="1400" b="1" dirty="0"/>
              <a:t>C </a:t>
            </a:r>
            <a:r>
              <a:rPr lang="ar-IQ" sz="1400" b="1" dirty="0"/>
              <a:t>الخاص بتكوين الصبغة، اما في حالة وجود الجين المتنحي </a:t>
            </a:r>
            <a:r>
              <a:rPr lang="en-US" sz="1400" b="1" dirty="0"/>
              <a:t>c </a:t>
            </a:r>
            <a:r>
              <a:rPr lang="ar-IQ" sz="1400" b="1" dirty="0"/>
              <a:t>فيصبح </a:t>
            </a:r>
            <a:r>
              <a:rPr lang="ar-IQ" sz="1400" b="1" dirty="0" err="1"/>
              <a:t>تاثير</a:t>
            </a:r>
            <a:r>
              <a:rPr lang="ar-IQ" sz="1400" b="1" dirty="0"/>
              <a:t> الجين المكون للون منعدما كما في التراكيب الوراثية </a:t>
            </a:r>
            <a:r>
              <a:rPr lang="en-US" sz="1400" b="1" dirty="0" err="1"/>
              <a:t>ccrr</a:t>
            </a:r>
            <a:r>
              <a:rPr lang="en-US" sz="1400" b="1" dirty="0"/>
              <a:t> </a:t>
            </a:r>
            <a:r>
              <a:rPr lang="ar-IQ" sz="1400" b="1" dirty="0"/>
              <a:t>و ــ</a:t>
            </a:r>
            <a:r>
              <a:rPr lang="en-US" sz="1400" b="1" dirty="0" err="1"/>
              <a:t>ccR</a:t>
            </a:r>
            <a:r>
              <a:rPr lang="en-US" sz="1400" b="1" dirty="0"/>
              <a:t>  </a:t>
            </a:r>
            <a:r>
              <a:rPr lang="en-US" sz="1400" b="1" dirty="0" smtClean="0"/>
              <a:t>.</a:t>
            </a:r>
            <a:r>
              <a:rPr lang="ar-IQ" sz="1400" b="1" dirty="0"/>
              <a:t>. </a:t>
            </a:r>
            <a:br>
              <a:rPr lang="ar-IQ" sz="1400" b="1" dirty="0"/>
            </a:br>
            <a:r>
              <a:rPr lang="ar-IQ" sz="1400" b="1" dirty="0"/>
              <a:t/>
            </a:r>
            <a:br>
              <a:rPr lang="ar-IQ" sz="1400" b="1" dirty="0"/>
            </a:br>
            <a:r>
              <a:rPr lang="ar-IQ" sz="1400" b="1" dirty="0"/>
              <a:t>3-	التفوق السائد متماثل </a:t>
            </a:r>
            <a:r>
              <a:rPr lang="ar-IQ" sz="1400" b="1" dirty="0" err="1"/>
              <a:t>التاثير</a:t>
            </a:r>
            <a:r>
              <a:rPr lang="ar-IQ" sz="1400" b="1" dirty="0"/>
              <a:t> (الجينات المكررة السائدة)} 5 :11</a:t>
            </a:r>
            <a:br>
              <a:rPr lang="ar-IQ" sz="1400" b="1" dirty="0"/>
            </a:br>
            <a:r>
              <a:rPr lang="ar-IQ" sz="1400" b="1" dirty="0"/>
              <a:t>        في هذه الحالة تعطي الاليلات السائدة لكلا الموقعين للجينين  </a:t>
            </a:r>
            <a:r>
              <a:rPr lang="en-US" sz="1400" b="1" dirty="0"/>
              <a:t>A</a:t>
            </a:r>
            <a:r>
              <a:rPr lang="ar-IQ" sz="1400" b="1" dirty="0"/>
              <a:t>و</a:t>
            </a:r>
            <a:r>
              <a:rPr lang="en-US" sz="1400" b="1" dirty="0"/>
              <a:t>B  </a:t>
            </a:r>
            <a:r>
              <a:rPr lang="ar-IQ" sz="1400" b="1" dirty="0"/>
              <a:t>نفس الشكل المظهري</a:t>
            </a:r>
            <a:r>
              <a:rPr lang="en-US" sz="1400" b="1" dirty="0"/>
              <a:t>Phenotype  </a:t>
            </a:r>
            <a:r>
              <a:rPr lang="ar-IQ" sz="1400" b="1" dirty="0"/>
              <a:t>دون ان تظهر </a:t>
            </a:r>
            <a:r>
              <a:rPr lang="ar-IQ" sz="1400" b="1" dirty="0" err="1"/>
              <a:t>تاثيرا</a:t>
            </a:r>
            <a:r>
              <a:rPr lang="ar-IQ" sz="1400" b="1" dirty="0"/>
              <a:t> تراكميا .</a:t>
            </a:r>
            <a:br>
              <a:rPr lang="ar-IQ" sz="1400" b="1" dirty="0"/>
            </a:br>
            <a:r>
              <a:rPr lang="ar-IQ" sz="1400" b="1" dirty="0"/>
              <a:t> المثال:</a:t>
            </a:r>
            <a:br>
              <a:rPr lang="ar-IQ" sz="1400" b="1" dirty="0"/>
            </a:br>
            <a:r>
              <a:rPr lang="ar-IQ" sz="1400" b="1" dirty="0"/>
              <a:t>شكل العلبة في ثمرة نبات كيس الراعي (</a:t>
            </a:r>
            <a:r>
              <a:rPr lang="ar-IQ" sz="1400" b="1" dirty="0" err="1"/>
              <a:t>ثمرةالنبات</a:t>
            </a:r>
            <a:r>
              <a:rPr lang="ar-IQ" sz="1400" b="1" dirty="0"/>
              <a:t>)</a:t>
            </a:r>
            <a:br>
              <a:rPr lang="ar-IQ" sz="1400" b="1" dirty="0"/>
            </a:br>
            <a:r>
              <a:rPr lang="ar-IQ" sz="1400" b="1" dirty="0"/>
              <a:t> مثلث الثمرة    × بيضوي         مثلث الثمرة   15 مثلث :1 بيضوي </a:t>
            </a:r>
            <a:br>
              <a:rPr lang="ar-IQ" sz="1400" b="1" dirty="0"/>
            </a:br>
            <a:r>
              <a:rPr lang="en-US" sz="1400" b="1" dirty="0"/>
              <a:t>T1T1T2T2    × t1t1t2t2           </a:t>
            </a:r>
            <a:r>
              <a:rPr lang="en-US" sz="1400" b="1" dirty="0" err="1"/>
              <a:t>T1t1T2t2</a:t>
            </a:r>
            <a:r>
              <a:rPr lang="en-US" sz="1400" b="1" dirty="0"/>
              <a:t>   ـ ـ ـ T1 : t1t1t2t2 </a:t>
            </a:r>
            <a:br>
              <a:rPr lang="en-US" sz="1400" b="1" dirty="0"/>
            </a:br>
            <a:r>
              <a:rPr lang="en-US" sz="1400" b="1" dirty="0"/>
              <a:t>                                                                               ـ T2 ـ ـ</a:t>
            </a:r>
            <a:br>
              <a:rPr lang="en-US" sz="1400" b="1" dirty="0"/>
            </a:br>
            <a:r>
              <a:rPr lang="en-US" sz="1400" b="1" dirty="0"/>
              <a:t>4-</a:t>
            </a:r>
            <a:r>
              <a:rPr lang="ar-IQ" sz="1400" b="1" dirty="0"/>
              <a:t>التفوق المتنحي متماثل </a:t>
            </a:r>
            <a:r>
              <a:rPr lang="ar-IQ" sz="1400" b="1" dirty="0" err="1"/>
              <a:t>التاثير</a:t>
            </a:r>
            <a:r>
              <a:rPr lang="ar-IQ" sz="1400" b="1" dirty="0"/>
              <a:t> (العوامل المكملة) ]7:9[</a:t>
            </a:r>
            <a:br>
              <a:rPr lang="ar-IQ" sz="1400" b="1" dirty="0"/>
            </a:br>
            <a:r>
              <a:rPr lang="ar-IQ" sz="1400" b="1" dirty="0"/>
              <a:t>      وفيه يعطي التركيبين الوراثيين المتنحيين </a:t>
            </a:r>
            <a:r>
              <a:rPr lang="en-US" sz="1400" b="1" dirty="0" err="1"/>
              <a:t>aa</a:t>
            </a:r>
            <a:r>
              <a:rPr lang="en-US" sz="1400" b="1" dirty="0"/>
              <a:t> </a:t>
            </a:r>
            <a:r>
              <a:rPr lang="ar-IQ" sz="1400" b="1" dirty="0"/>
              <a:t>و</a:t>
            </a:r>
            <a:r>
              <a:rPr lang="en-US" sz="1400" b="1" dirty="0"/>
              <a:t>bb </a:t>
            </a:r>
            <a:r>
              <a:rPr lang="ar-IQ" sz="1400" b="1" dirty="0"/>
              <a:t>للموقعين الجينيين اشكالا ظاهرية </a:t>
            </a:r>
            <a:r>
              <a:rPr lang="ar-IQ" sz="1400" b="1" dirty="0" err="1"/>
              <a:t>متشابهه</a:t>
            </a:r>
            <a:r>
              <a:rPr lang="ar-IQ" sz="1400" b="1" dirty="0"/>
              <a:t>، ذلك يكون (ــ </a:t>
            </a:r>
            <a:r>
              <a:rPr lang="en-US" sz="1400" b="1" dirty="0" err="1"/>
              <a:t>aaB</a:t>
            </a:r>
            <a:r>
              <a:rPr lang="en-US" sz="1400" b="1" dirty="0"/>
              <a:t>) ، ( bb ــ A) ، (</a:t>
            </a:r>
            <a:r>
              <a:rPr lang="en-US" sz="1400" b="1" dirty="0" err="1"/>
              <a:t>aa</a:t>
            </a:r>
            <a:r>
              <a:rPr lang="en-US" sz="1400" b="1" dirty="0"/>
              <a:t> bb) </a:t>
            </a:r>
            <a:r>
              <a:rPr lang="ar-IQ" sz="1400" b="1" dirty="0"/>
              <a:t>لهم نمط ظاهري واحد(متشابه) وعندما يوجد </a:t>
            </a:r>
            <a:r>
              <a:rPr lang="ar-IQ" sz="1400" b="1" dirty="0" err="1"/>
              <a:t>الاليلان</a:t>
            </a:r>
            <a:r>
              <a:rPr lang="ar-IQ" sz="1400" b="1" dirty="0"/>
              <a:t> السائدان معا سيعطيان نمطا ظاهريا مختلفا . </a:t>
            </a:r>
            <a:br>
              <a:rPr lang="ar-IQ" sz="1400" b="1" dirty="0"/>
            </a:br>
            <a:r>
              <a:rPr lang="ar-IQ" sz="1400" b="1" dirty="0"/>
              <a:t>مثال :</a:t>
            </a:r>
            <a:br>
              <a:rPr lang="ar-IQ" sz="1400" b="1" dirty="0"/>
            </a:br>
            <a:r>
              <a:rPr lang="ar-IQ" sz="1400" b="1" dirty="0"/>
              <a:t>لون الازهار في البزاليا : </a:t>
            </a:r>
            <a:br>
              <a:rPr lang="ar-IQ" sz="1400" b="1" dirty="0"/>
            </a:br>
            <a:r>
              <a:rPr lang="ar-IQ" sz="1400" b="1" dirty="0"/>
              <a:t>  ابيض  ×  ابيض    قرمزي      9 قرمزي       : 7 ابيض </a:t>
            </a:r>
            <a:br>
              <a:rPr lang="ar-IQ" sz="1400" b="1" dirty="0"/>
            </a:br>
            <a:r>
              <a:rPr lang="en-US" sz="1400" b="1" dirty="0" err="1"/>
              <a:t>CCpp</a:t>
            </a:r>
            <a:r>
              <a:rPr lang="en-US" sz="1400" b="1" dirty="0"/>
              <a:t> × cc PP   </a:t>
            </a:r>
            <a:r>
              <a:rPr lang="en-US" sz="1400" b="1" dirty="0" err="1"/>
              <a:t>CcPp</a:t>
            </a:r>
            <a:r>
              <a:rPr lang="en-US" sz="1400" b="1" dirty="0"/>
              <a:t>       ــ P ـ C      :     </a:t>
            </a:r>
            <a:r>
              <a:rPr lang="en-US" sz="1400" b="1" dirty="0" err="1"/>
              <a:t>pp</a:t>
            </a:r>
            <a:r>
              <a:rPr lang="en-US" sz="1400" b="1" dirty="0"/>
              <a:t> ــ C   3 </a:t>
            </a:r>
            <a:r>
              <a:rPr lang="ar-IQ" sz="1400" b="1" dirty="0"/>
              <a:t>ابيض  </a:t>
            </a:r>
            <a:br>
              <a:rPr lang="ar-IQ" sz="1400" b="1" dirty="0"/>
            </a:br>
            <a:r>
              <a:rPr lang="ar-IQ" sz="1400" b="1" dirty="0"/>
              <a:t>3 ابيض   </a:t>
            </a:r>
            <a:r>
              <a:rPr lang="en-US" sz="1400" b="1" dirty="0"/>
              <a:t>Cc P ــ      </a:t>
            </a:r>
            <a:br>
              <a:rPr lang="en-US" sz="1400" b="1" dirty="0"/>
            </a:br>
            <a:r>
              <a:rPr lang="ar-IQ" sz="1400" b="1" dirty="0"/>
              <a:t>ابيض1    </a:t>
            </a:r>
            <a:r>
              <a:rPr lang="en-US" sz="1400" b="1" dirty="0"/>
              <a:t>Cc </a:t>
            </a:r>
            <a:r>
              <a:rPr lang="en-US" sz="1400" b="1" dirty="0" err="1"/>
              <a:t>pp</a:t>
            </a:r>
            <a:r>
              <a:rPr lang="en-US" sz="1400" b="1" dirty="0"/>
              <a:t>     </a:t>
            </a:r>
            <a:br>
              <a:rPr lang="en-US" sz="1400" b="1" dirty="0"/>
            </a:br>
            <a:r>
              <a:rPr lang="ar-IQ" sz="1400" b="1" dirty="0"/>
              <a:t>المجموع 7 ابيض</a:t>
            </a:r>
            <a:br>
              <a:rPr lang="ar-IQ" sz="1400" b="1" dirty="0"/>
            </a:br>
            <a:r>
              <a:rPr lang="ar-IQ" sz="1400" b="1" dirty="0"/>
              <a:t/>
            </a:r>
            <a:br>
              <a:rPr lang="ar-IQ" sz="1400" b="1" dirty="0"/>
            </a:br>
            <a:r>
              <a:rPr lang="ar-IQ" sz="1400" b="1" dirty="0"/>
              <a:t>4-	التفوق المتماثل </a:t>
            </a:r>
            <a:r>
              <a:rPr lang="ar-IQ" sz="1400" b="1" dirty="0" err="1"/>
              <a:t>التاثير</a:t>
            </a:r>
            <a:r>
              <a:rPr lang="ar-IQ" sz="1400" b="1" dirty="0"/>
              <a:t> غير الكامل : ] 9 : 6 : 1 [ </a:t>
            </a:r>
            <a:br>
              <a:rPr lang="ar-IQ" sz="1400" b="1" dirty="0"/>
            </a:br>
            <a:r>
              <a:rPr lang="ar-IQ" sz="1400" b="1" dirty="0"/>
              <a:t>وتتم بصورتين : ــ </a:t>
            </a:r>
            <a:br>
              <a:rPr lang="ar-IQ" sz="1400" b="1" dirty="0"/>
            </a:br>
            <a:r>
              <a:rPr lang="ar-IQ" sz="1400" b="1" dirty="0"/>
              <a:t>أ: اذا كان كل من الموقع الوراثي </a:t>
            </a:r>
            <a:r>
              <a:rPr lang="en-US" sz="1400" b="1" dirty="0"/>
              <a:t>A </a:t>
            </a:r>
            <a:r>
              <a:rPr lang="ar-IQ" sz="1400" b="1" dirty="0"/>
              <a:t>والموقع </a:t>
            </a:r>
            <a:r>
              <a:rPr lang="en-US" sz="1400" b="1" dirty="0"/>
              <a:t>B </a:t>
            </a:r>
            <a:r>
              <a:rPr lang="ar-IQ" sz="1400" b="1" dirty="0" err="1"/>
              <a:t>بالاشكال</a:t>
            </a:r>
            <a:r>
              <a:rPr lang="ar-IQ" sz="1400" b="1" dirty="0"/>
              <a:t> الوراثية (</a:t>
            </a:r>
            <a:r>
              <a:rPr lang="en-US" sz="1400" b="1" dirty="0"/>
              <a:t>bb ـA)               </a:t>
            </a:r>
            <a:r>
              <a:rPr lang="ar-IQ" sz="1400" b="1" dirty="0"/>
              <a:t>و (ــ</a:t>
            </a:r>
            <a:r>
              <a:rPr lang="en-US" sz="1400" b="1" dirty="0" err="1"/>
              <a:t>aa</a:t>
            </a:r>
            <a:r>
              <a:rPr lang="en-US" sz="1400" b="1" dirty="0"/>
              <a:t> B) </a:t>
            </a:r>
            <a:r>
              <a:rPr lang="ar-IQ" sz="1400" b="1" dirty="0"/>
              <a:t>يعطيان نفس النمط الظاهري . </a:t>
            </a:r>
            <a:br>
              <a:rPr lang="ar-IQ" sz="1400" b="1" dirty="0"/>
            </a:br>
            <a:r>
              <a:rPr lang="ar-IQ" sz="1400" b="1" dirty="0"/>
              <a:t>ب: اذا كان وجود </a:t>
            </a:r>
            <a:r>
              <a:rPr lang="en-US" sz="1400" b="1" dirty="0"/>
              <a:t>A</a:t>
            </a:r>
            <a:r>
              <a:rPr lang="ar-IQ" sz="1400" b="1" dirty="0"/>
              <a:t>و</a:t>
            </a:r>
            <a:r>
              <a:rPr lang="en-US" sz="1400" b="1" dirty="0"/>
              <a:t>B </a:t>
            </a:r>
            <a:r>
              <a:rPr lang="ar-IQ" sz="1400" b="1" dirty="0"/>
              <a:t>في الشكل الوراثي (ــ</a:t>
            </a:r>
            <a:r>
              <a:rPr lang="en-US" sz="1400" b="1" dirty="0"/>
              <a:t>B ــ (A</a:t>
            </a:r>
            <a:r>
              <a:rPr lang="ar-IQ" sz="1400" b="1" dirty="0"/>
              <a:t>يعطي </a:t>
            </a:r>
            <a:r>
              <a:rPr lang="ar-IQ" sz="1400" b="1" dirty="0" err="1"/>
              <a:t>تاثيرا</a:t>
            </a:r>
            <a:r>
              <a:rPr lang="ar-IQ" sz="1400" b="1" dirty="0"/>
              <a:t> تراكميا للمواد الناتجة </a:t>
            </a:r>
            <a:br>
              <a:rPr lang="ar-IQ" sz="1400" b="1" dirty="0"/>
            </a:br>
            <a:r>
              <a:rPr lang="ar-IQ" sz="1400" b="1" dirty="0"/>
              <a:t> المثال في الخنازير: </a:t>
            </a:r>
            <a:br>
              <a:rPr lang="ar-IQ" sz="1400" b="1" dirty="0"/>
            </a:br>
            <a:r>
              <a:rPr lang="ar-IQ" sz="1400" b="1" dirty="0"/>
              <a:t>  رملي  ×  رملي     كله احمر     9 احمر    :     6 رملي          : 1 ابيض</a:t>
            </a:r>
            <a:br>
              <a:rPr lang="ar-IQ" sz="1400" b="1" dirty="0"/>
            </a:br>
            <a:r>
              <a:rPr lang="en-US" sz="1400" b="1" dirty="0" err="1"/>
              <a:t>RRss</a:t>
            </a:r>
            <a:r>
              <a:rPr lang="en-US" sz="1400" b="1" dirty="0"/>
              <a:t>  × </a:t>
            </a:r>
            <a:r>
              <a:rPr lang="en-US" sz="1400" b="1" dirty="0" err="1"/>
              <a:t>rrSS</a:t>
            </a:r>
            <a:r>
              <a:rPr lang="en-US" sz="1400" b="1" dirty="0"/>
              <a:t>        </a:t>
            </a:r>
            <a:r>
              <a:rPr lang="en-US" sz="1400" b="1" dirty="0" err="1"/>
              <a:t>RrSs</a:t>
            </a:r>
            <a:r>
              <a:rPr lang="en-US" sz="1400" b="1" dirty="0"/>
              <a:t>  ــS  ــ R   :      </a:t>
            </a:r>
            <a:r>
              <a:rPr lang="en-US" sz="1400" b="1" dirty="0" err="1"/>
              <a:t>ss</a:t>
            </a:r>
            <a:r>
              <a:rPr lang="en-US" sz="1400" b="1" dirty="0"/>
              <a:t> ــR          :  </a:t>
            </a:r>
            <a:r>
              <a:rPr lang="en-US" sz="1400" b="1" dirty="0" err="1"/>
              <a:t>rrss</a:t>
            </a:r>
            <a:r>
              <a:rPr lang="en-US" sz="1400" b="1" dirty="0"/>
              <a:t/>
            </a:r>
            <a:br>
              <a:rPr lang="en-US" sz="1400" b="1" dirty="0"/>
            </a:br>
            <a:r>
              <a:rPr lang="en-US" sz="1400" b="1" dirty="0"/>
              <a:t>                                                                               ــ </a:t>
            </a:r>
            <a:r>
              <a:rPr lang="en-US" sz="1400" b="1" dirty="0" err="1"/>
              <a:t>rrS</a:t>
            </a:r>
            <a:r>
              <a:rPr lang="en-US" sz="1400" b="1" dirty="0"/>
              <a:t/>
            </a:r>
            <a:br>
              <a:rPr lang="en-US" sz="1400" b="1" dirty="0"/>
            </a:br>
            <a:r>
              <a:rPr lang="ar-IQ" sz="1400" b="1" dirty="0" smtClean="0"/>
              <a:t/>
            </a:r>
            <a:br>
              <a:rPr lang="ar-IQ" sz="1400" b="1" dirty="0" smtClean="0"/>
            </a:br>
            <a:endParaRPr lang="ar-IQ" sz="1400" b="1" dirty="0"/>
          </a:p>
        </p:txBody>
      </p:sp>
    </p:spTree>
    <p:extLst>
      <p:ext uri="{BB962C8B-B14F-4D97-AF65-F5344CB8AC3E}">
        <p14:creationId xmlns:p14="http://schemas.microsoft.com/office/powerpoint/2010/main" val="397244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712968" cy="6394722"/>
          </a:xfrm>
        </p:spPr>
        <p:txBody>
          <a:bodyPr>
            <a:noAutofit/>
          </a:bodyPr>
          <a:lstStyle/>
          <a:p>
            <a:pPr algn="r"/>
            <a:r>
              <a:rPr lang="ar-IQ" sz="1400" b="1" dirty="0"/>
              <a:t>6 – التفوق السائد المتنحي (3:13) </a:t>
            </a:r>
            <a:br>
              <a:rPr lang="ar-IQ" sz="1400" b="1" dirty="0"/>
            </a:br>
            <a:r>
              <a:rPr lang="ar-IQ" sz="1400" b="1" dirty="0"/>
              <a:t>وفيه يعطي النمط الوراثي السائد في احد الموقعين مثلا </a:t>
            </a:r>
            <a:r>
              <a:rPr lang="en-US" sz="1400" b="1" dirty="0"/>
              <a:t>A </a:t>
            </a:r>
            <a:r>
              <a:rPr lang="ar-IQ" sz="1400" b="1" dirty="0"/>
              <a:t>والنمط الوراثي المتنحي للموقع الاخر </a:t>
            </a:r>
            <a:r>
              <a:rPr lang="en-US" sz="1400" b="1" dirty="0"/>
              <a:t>bb </a:t>
            </a:r>
            <a:r>
              <a:rPr lang="ar-IQ" sz="1400" b="1" dirty="0"/>
              <a:t>نفس الشكل المظهري وبذلك تعطي التراكيب الوراثية (ــ </a:t>
            </a:r>
            <a:r>
              <a:rPr lang="en-US" sz="1400" b="1" dirty="0"/>
              <a:t>BــA) </a:t>
            </a:r>
            <a:r>
              <a:rPr lang="ar-IQ" sz="1400" b="1" dirty="0"/>
              <a:t>و (</a:t>
            </a:r>
            <a:r>
              <a:rPr lang="en-US" sz="1400" b="1" dirty="0"/>
              <a:t>bbــA) </a:t>
            </a:r>
            <a:r>
              <a:rPr lang="ar-IQ" sz="1400" b="1" dirty="0"/>
              <a:t>و (</a:t>
            </a:r>
            <a:r>
              <a:rPr lang="en-US" sz="1400" b="1" dirty="0"/>
              <a:t>bb </a:t>
            </a:r>
            <a:r>
              <a:rPr lang="en-US" sz="1400" b="1" dirty="0" err="1"/>
              <a:t>aa</a:t>
            </a:r>
            <a:r>
              <a:rPr lang="en-US" sz="1400" b="1" dirty="0"/>
              <a:t>) </a:t>
            </a:r>
            <a:r>
              <a:rPr lang="ar-IQ" sz="1400" b="1" dirty="0"/>
              <a:t>نفس الشكل المظهري ويكون النمط الوراثي (ــ </a:t>
            </a:r>
            <a:r>
              <a:rPr lang="en-US" sz="1400" b="1" dirty="0"/>
              <a:t>B </a:t>
            </a:r>
            <a:r>
              <a:rPr lang="en-US" sz="1400" b="1" dirty="0" err="1"/>
              <a:t>aa</a:t>
            </a:r>
            <a:r>
              <a:rPr lang="en-US" sz="1400" b="1" dirty="0"/>
              <a:t>) </a:t>
            </a:r>
            <a:r>
              <a:rPr lang="ar-IQ" sz="1400" b="1" dirty="0"/>
              <a:t>فقط مختلف عنهم ،والمثال على ذلك في بعض سلالات الدجاج :</a:t>
            </a:r>
            <a:br>
              <a:rPr lang="ar-IQ" sz="1400" b="1" dirty="0"/>
            </a:br>
            <a:r>
              <a:rPr lang="ar-IQ" sz="1400" b="1" dirty="0" err="1"/>
              <a:t>اللكهورن</a:t>
            </a:r>
            <a:r>
              <a:rPr lang="ar-IQ" sz="1400" b="1" dirty="0"/>
              <a:t> (ابيض)× </a:t>
            </a:r>
            <a:r>
              <a:rPr lang="ar-IQ" sz="1400" b="1" dirty="0" err="1"/>
              <a:t>بليموثروك</a:t>
            </a:r>
            <a:r>
              <a:rPr lang="ar-IQ" sz="1400" b="1" dirty="0"/>
              <a:t>(ابيض)   كله ابيض 13 ابيض :   3 ملون</a:t>
            </a:r>
            <a:br>
              <a:rPr lang="ar-IQ" sz="1400" b="1" dirty="0"/>
            </a:br>
            <a:r>
              <a:rPr lang="en-US" sz="1400" b="1" dirty="0"/>
              <a:t>CCII               ×         ccii             </a:t>
            </a:r>
            <a:r>
              <a:rPr lang="en-US" sz="1400" b="1" dirty="0" err="1"/>
              <a:t>CcIi</a:t>
            </a:r>
            <a:r>
              <a:rPr lang="en-US" sz="1400" b="1" dirty="0"/>
              <a:t>    ــI ــ C   :   ii ــ C</a:t>
            </a:r>
            <a:br>
              <a:rPr lang="en-US" sz="1400" b="1" dirty="0"/>
            </a:br>
            <a:r>
              <a:rPr lang="en-US" sz="1400" b="1" dirty="0"/>
              <a:t>                                                                                                     cc Ii  </a:t>
            </a:r>
            <a:br>
              <a:rPr lang="en-US" sz="1400" b="1" dirty="0"/>
            </a:br>
            <a:r>
              <a:rPr lang="en-US" sz="1400" b="1" dirty="0"/>
              <a:t>                                                                                                     ccii </a:t>
            </a:r>
            <a:br>
              <a:rPr lang="en-US" sz="1400" b="1" dirty="0"/>
            </a:br>
            <a:r>
              <a:rPr lang="en-US" sz="1400" b="1" dirty="0"/>
              <a:t/>
            </a:r>
            <a:br>
              <a:rPr lang="en-US" sz="1400" b="1" dirty="0"/>
            </a:br>
            <a:r>
              <a:rPr lang="en-US" sz="1400" b="1" dirty="0"/>
              <a:t/>
            </a:r>
            <a:br>
              <a:rPr lang="en-US" sz="1400" b="1" dirty="0"/>
            </a:br>
            <a:r>
              <a:rPr lang="en-US" sz="1400" b="1" dirty="0"/>
              <a:t/>
            </a:r>
            <a:br>
              <a:rPr lang="en-US" sz="1400" b="1" dirty="0"/>
            </a:br>
            <a:r>
              <a:rPr lang="en-US" sz="1400" b="1" dirty="0"/>
              <a:t/>
            </a:r>
            <a:br>
              <a:rPr lang="en-US" sz="1400" b="1" dirty="0"/>
            </a:br>
            <a:r>
              <a:rPr lang="en-US" sz="1400" b="1" dirty="0"/>
              <a:t/>
            </a:r>
            <a:br>
              <a:rPr lang="en-US" sz="1400" b="1" dirty="0"/>
            </a:br>
            <a:r>
              <a:rPr lang="ar-IQ" sz="1400" b="1" dirty="0"/>
              <a:t>مخطط يوضح حالات التفوق المختلفة:</a:t>
            </a:r>
            <a:br>
              <a:rPr lang="ar-IQ" sz="1400" b="1" dirty="0"/>
            </a:br>
            <a:r>
              <a:rPr lang="ar-IQ" sz="1400" b="1" dirty="0"/>
              <a:t/>
            </a:r>
            <a:br>
              <a:rPr lang="ar-IQ" sz="1400" b="1" dirty="0"/>
            </a:br>
            <a:r>
              <a:rPr lang="ar-IQ" sz="1400" b="1" dirty="0"/>
              <a:t>حالات التفوق(التراكيب الوراثية) :      9</a:t>
            </a:r>
            <a:r>
              <a:rPr lang="en-US" sz="1400" b="1" dirty="0"/>
              <a:t>AB    : 3Ab         :3Ab          :    1ab        </a:t>
            </a:r>
            <a:br>
              <a:rPr lang="en-US" sz="1400" b="1" dirty="0"/>
            </a:br>
            <a:r>
              <a:rPr lang="en-US" sz="1400" b="1" dirty="0"/>
              <a:t>ــــــــــــــــــــــــــــــــــــــــــــــــــــ      ـــــــــــــــــ    ـــــــــــــ       ــــــــــــــــ       ــــــــــــ </a:t>
            </a:r>
            <a:br>
              <a:rPr lang="en-US" sz="1400" b="1" dirty="0"/>
            </a:br>
            <a:r>
              <a:rPr lang="en-US" sz="1400" b="1" dirty="0"/>
              <a:t/>
            </a:r>
            <a:br>
              <a:rPr lang="en-US" sz="1400" b="1" dirty="0"/>
            </a:br>
            <a:r>
              <a:rPr lang="ar-IQ" sz="1400" b="1" dirty="0"/>
              <a:t>ســـــــــــائد12       :     3:  1        ــــــــــــــــــــــــــــــــــــ       ــــــــــــــــ      ــــــــــــ</a:t>
            </a:r>
            <a:br>
              <a:rPr lang="ar-IQ" sz="1400" b="1" dirty="0"/>
            </a:br>
            <a:r>
              <a:rPr lang="ar-IQ" sz="1400" b="1" dirty="0"/>
              <a:t/>
            </a:r>
            <a:br>
              <a:rPr lang="ar-IQ" sz="1400" b="1" dirty="0"/>
            </a:br>
            <a:r>
              <a:rPr lang="ar-IQ" sz="1400" b="1" dirty="0"/>
              <a:t>متنــــــــحي     9    :  3   :  4        ـــــــــــــــــ    ــــــــــــــ       ــــــــــــــــــــــــــــــــــ</a:t>
            </a:r>
            <a:br>
              <a:rPr lang="ar-IQ" sz="1400" b="1" dirty="0"/>
            </a:br>
            <a:r>
              <a:rPr lang="ar-IQ" sz="1400" b="1" dirty="0"/>
              <a:t/>
            </a:r>
            <a:br>
              <a:rPr lang="ar-IQ" sz="1400" b="1" dirty="0"/>
            </a:br>
            <a:r>
              <a:rPr lang="ar-IQ" sz="1400" b="1" dirty="0"/>
              <a:t>متنحي متماثل    9  : 7                 ــــــــــــــــ     ــــــــــــــــــــــــــــــــــــــــــــــــــــــــــ</a:t>
            </a:r>
            <a:br>
              <a:rPr lang="ar-IQ" sz="1400" b="1" dirty="0"/>
            </a:br>
            <a:r>
              <a:rPr lang="ar-IQ" sz="1400" b="1" dirty="0"/>
              <a:t/>
            </a:r>
            <a:br>
              <a:rPr lang="ar-IQ" sz="1400" b="1" dirty="0"/>
            </a:br>
            <a:r>
              <a:rPr lang="ar-IQ" sz="1400" b="1" dirty="0"/>
              <a:t>سائد متماثل     15 :  1                 ـــــــــــــــــــــــــــــــــــــــــــــــــــــــــــــ      ـــــــــــ</a:t>
            </a:r>
            <a:br>
              <a:rPr lang="ar-IQ" sz="1400" b="1" dirty="0"/>
            </a:br>
            <a:r>
              <a:rPr lang="ar-IQ" sz="1400" b="1" dirty="0"/>
              <a:t/>
            </a:r>
            <a:br>
              <a:rPr lang="ar-IQ" sz="1400" b="1" dirty="0"/>
            </a:br>
            <a:r>
              <a:rPr lang="ar-IQ" sz="1400" b="1" dirty="0"/>
              <a:t>سائد ومتنحي   13 : 12                ـــــــــــــــــــــــــــــــــــ         ـــــــــــــــ      ـــــــــــ</a:t>
            </a:r>
            <a:br>
              <a:rPr lang="ar-IQ" sz="1400" b="1" dirty="0"/>
            </a:br>
            <a:r>
              <a:rPr lang="ar-IQ" sz="1400" b="1" dirty="0"/>
              <a:t/>
            </a:r>
            <a:br>
              <a:rPr lang="ar-IQ" sz="1400" b="1" dirty="0"/>
            </a:br>
            <a:r>
              <a:rPr lang="ar-IQ" sz="1400" b="1" dirty="0"/>
              <a:t>متماثل غير كامل9  :6 : 1             ـــــــــــــــ     ـــــــــــــــــــــــــــــــــــــــــ    ـــــــــــ</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141684732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619</Words>
  <Application>Microsoft Office PowerPoint</Application>
  <PresentationFormat>عرض على الشاشة (3:4)‏</PresentationFormat>
  <Paragraphs>13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التفاعل بين الجينات Genes Interaction</vt:lpstr>
      <vt:lpstr>من المخطط المذكور اعلاه نلاحظ ان كل مادة من المواد الوسطية (A,B,C) تنتج من عمل الانزيمات (e1,e2,e3) وهذه الانزيمات تتحدد بواسطة جينات طبيعية مثل (g1+,g2+,g3+) أي برية الطراز .ان التفاعل الجيني genetic interaction  يحدث عندما يقوم جينان او اكثر لتعيين الانزيمات الازمة لاتمام سلسلة خط تخليق حيوي معين  فادا كانت المادة C ضرورية لظهور شكل مظهري طبيعي Normal phenotype  وكانت الجينات (g1,g2,g3) هي جينات غير طبيعية (أي جينات طافرة) فانها تكون غير قادرة على انتاج الانزيمات السليمة اللازمة للتفاعل الكيماوي الصحيح، وعليه فان الشكل المظهري (الغير طبيعي) أي الطافر سوف ينتج من التركيب الوراثي النقي Homozygous المنتحي لاي موقع من المواقع الجينية الثلاثة فاذا كان الجين المتماثل (g3) هو الجين الطافر فان عملية تحويل المادة B الى المادة C ستتوقف لذا سوف تتراكم المادة B بكميات زائدة عن الحاجة داخل الخلية، وأذا كان الجين المتماثل الطافر هو g2فأن المادة A سوف تتراكم بكميات زائدة داخل الخلايا، ومن هنا يتضح أن الطفرات  Mutants عبارة عن أعاقة او سد في طريق التمثيل الحيوي (أعاقات أيظية) . فاذا كان الفرد تركيبه الوراثي  g2g2 فأته يستطيع اظهار الشكل المظهري الطبيعي أذا أعطي أحدى المادتين B أوC ، أماذا كان تركيبه الوراثي g3g3 فانه يحتاج فقط الى المادة C لا ظهار الشكل أو الطراز المظهري الطبيعي، واذا كان التركيب الوراثي للفرد هو  اي تركيب هجين (خليط) فان عملية التمثيل الكيمياوي سوف تتم وفق  تسلسلها الطبيعي وينتج طراز او شكل مظهري طبيعي .       أن الجين الطبيعي (g3+) يعتمد على وجود الجين الطبيعي (g2+) لكي يتمكن من إظهار تأثيره على إنتاج الشكل المظهري الطبيعي، اما اذا كان التركيب الوراثي على شكل (g2g2) أي جين طافر متنحي فان عملية التخليق الحيوي سوف تتوقف بعد انتاج المادة A وبذلك لا يظهر أي تاثير للجين   او g3 على الشكل المظهري اي ان التركيب الوراثي g2g2 يخفي الشكل المظهري الذي يمكن ان ينتج من تاثير الاليلات الموجودة في الموقع g3 سواء كانت سائدة   او متنحية g3  ويطلق على هذه الحالة من التفاعل الجيني بالتفوق Epistasis . يسمى الجين الذي يمنع جينا اخر في موقع اخر (غير اليلي) من اظهار تأثيره بالجين المتفوق  Epistatic gene والجين الاخر الذي لم يستطع من اظهار تاثيــره بالجين المكبوت او المتفوق عليه Hypostatic gene.       ان السيادة dominance والتي اشير اليها ســــــابقا هي عبارة عن حالة  تفوق داخل الموقع الجيني الواحد (تفوق ضمني ) intra-locus epestase ، وبتعبيراخر هي حالة تفوق بين الاليلين في الموقع الجيني الواحد وهذا النوع من التفاعل الجيني يسٍٍٍـــــــــــــــــمى Intra-allelic interaction وفيه يمنع او يخفي الاليل السائد تاثير الاليل التنحي عند وجودهما معا في الفرد الخليط.      اما التفوق Epistasis فهو كبت او اخفاء (Suppress) تعبير جيني عندما يعبر جين اخر في موقع جيني اخر عن نفسه (تفوق بيني inter- allelic epistasis) ويعرف هذا النوع من التفوق الجيني inter allelic interaction.ونتيجة للتفاعل بين الجينات فان النسبة المندلية التي تظهر في الجيل الثاني F2 والناتجة من دراسة زوجين من الصفات وهي 9:3:3:1 سوف تتحور الى نسب اخرى أي تتغير هذه النسبة نتيجة ظاهرة التداخل بين فعل الجينات gene interaction ويؤدي التداخل بين فعل الجينات كذلك الى ظهوراشكال مظهرية جديدة في النسل الناتج لم تكن موجودة في الاباء . ومن اشهر الامثلة على التفاعل بين الجينات وراثة صفة شكل العرف في الدجاج .   </vt:lpstr>
      <vt:lpstr>من دراسة شكل العرف الناتج من تهجين سلالات مختلفة من الدجاج في اوائل القرن العشرين اكتشفت اول حالة من حالات التفاعل بين الجينات وكالاتي :  1- سلالة الوايندوت Wyandottes لها عرف يسمى بالعرف الوردي . 2- سلالة البراهما Brahmas ولها عرف بازلائي . 3- سلالة اللكهورن Leghorns ولها عرف مفرد single comb كما في الشكل التالي :   اجراء التلقيحات بين السلالات : اولا: مفرد × وردي  ( كله وردي)      ( 3 وردي : 1 مفرد)  هذه النتيجة تدل على ان صفة العرف الوردي سائدة سيادة تامة على صفة العرف المفرد ويتحكم بها زوج واحد من الاليلات أي موقع جيني واحد. ثانيا: مفرد × بازلائي    (كله بازلائي)   (3 بازلائي :1 مفرد)  هذه النتيجة تدل على ان صفة العرف البازلائي وصفة العرف المفرد عبارة عن زوج من الصفات التضادة وان صفة العرف البازلائي سائدة سيادة تامة على صفة العرف المفرد وان هناك زوج واحد من الاليلات أي موقع جيني واحد يتحكم في توريث هاتين الصفتين. ثالثا: وردي × بازلائي   كله جوزي   9 جوزي :3 وردي :3 بازلائي  :1 مفرد        وحسب قانون مندل الثاني فان ظهور هذه النسبة تدل على وجود زوجيـــــن مــــــن     العوامـــــل الوراثية وليس زوجا واحدا أي ان الاباء في هذا التلقيح وهم ورديو الاعراف وبازلائيـــو الأعراف لابد انهم يختلفون عن بعضهم بزوجين من الجينات وان افراد الجيل الاول F1 ذوي الاعراف الجوزية لابد ان يكونوا خليطين لزوجين من العوامل الوراثية Dihybrib  .  وباستعمال الرموز R للعرف الوردي                         P للعرف البازلائي </vt:lpstr>
      <vt:lpstr>تكون الاستنتاجات كمايلي :  1- الافراد الذين ظهروا في F2 بنسبة 16/1 يجب ان يكونوا متماثلي العوامل الوراثية لذا                                                                                                                                            يكون التركيب الوراثي للأفراد المفردة العرف في الجيل الثاني هو(rrpp).  2-  الافراد الذين ظهروا بنسبة 16/9 في F2 يجب ان يحملوا الصفتين السائدتين لذا                              فتركيبهم الوراثي لابد ان يحتوي على اليل واحد سائد على الاقل من كل زوج من زوجي         الاليلات، فالافراد الجوزيو الاعراف في F2 يكون تركيبهم الوراثي (ــ PــR).  3- الافراد ذوو الاعراف الوردية الذين ظهروا بنسبة 16/3 في F2 لابد انهم يحتوون على زوج متنحي من الاليلات وزوج اخر سائد من الاليلات، وحيث ان صفة العرف الوردي سائدة على صفة العرف الفرد سيادة تامة فلابد ان التركيب الوراثي لهؤلاء الافراد ان يكون (pp ــR ) . 4- الافراد ذوو الأعراف البازلائية الذين كانت نسبتهم بين افراد F2 16/3 لابد ان  يحتوون على زوج متنحي وزوج اخر سائد من الاليلات، وبما ان صفة العرف البازلائي سائدة سيادة تامة على صفة العرف الفرد فلابد ان يكون تركيبهم الوراثي (ــP rr) . ان ظهور صفة العرف المفرد يتوقف على فعل زوجين مختلفين من الجينات كل زوج منهما له علاقة بصفة شكل العرف, لذا فصفة العرف المفرد لا تظهر الا اذا كانت الجينات المسؤلة عن صفة العرف الوردي وتلك المسؤلة عن صفة العرف البازلائي موجودة بصورة متنحية ونقية معا، واذا كان هناك اليل واحد على الاقل من الجينات المسؤلة عن صفة العرف الوردي في حالة سائدة (ــ R) والاليلات المسؤلة عن العرف البازلائي بصورة متنحية فيكون العرف الناتج عرفا ورديا . بينما وجود اليل واحد على الاقل من الجينات المسؤلة عن صفة العرف البازلائي في حالة سائدة (ــP) مع الاليلات المسؤلة عن العرف الوردي بصورة متنحية ينتج افراد بعرف بازلائي.  وفي حالة وجود اليل واحد من الاليلات المسؤلة عن العرف الوردي على الاقل في حالة سائدة (ــR) مع اليل واحد على الاقل من الجينات المسؤلة عن العرف البازلائي بحالة سائدة (ــP) فيكون الناتج عرفا جوزيا .  وباستعمال الرموز :                           عرف وردي           ×               عرف بازلائي  P:                      rr PP                                    RR pp   G :                     (rP)             ↓              (Rp)        F1:                                     R r P p                                   تلقيح ذاتي              F2 :                    Rــ Pــ : Rــ pp  : rr Pــ  : rr pp                                   9      :       3   :    3     :     1                                   مفرد       بازلائي     وردي       جوزي </vt:lpstr>
      <vt:lpstr>والخلاصة :      ان الفعل الجيني يعني العمليات الوراثية المشتركة بين الجينات مثلا :-  1 - اعتماد جينين على بعضهما لاظهار صفة معينة أي هناك تداخل تكميلي بين الجينين.  2- التداخل في عمل جينين او اكثر لتحوير شكل معين (مثل شكل العرف في الدجاج كما في المثال السابق).     التفوق :  Epistasis      وهو ان جبن يخفي تاثير جين اخر غير اليله، ان هذه الظاهرة تسمى بالتفوق ويظهر تاثير التفوق بتحوير النسب المندلية للمظاهر الخارجية المتحصل عليها في الجيل الثاني تبعا لكون التفوق سائدا او متنحيا وتبعا للعلاقة التفاعلية بين الجينات غير الاليلية اذا كانت متبادلة او غير متبادلة .     انواع التفوق :  Type of  Epistasis  1- التفوق السائد (12: 3: 1) Dominant epitasis  وفيه يعطي الاليل السائد لجين معين (A) نمطا ظاهريا يخفي نمط الجين الاخر (B) وباية حالة اليلية يوجد فيها الـ (B) . ولهذا يكون (A) متفوق على (B) . ولا يمكن للجين (B) ان يعبر عن نفسه الا بوجود الاليلين (aa) بصورة متنحية (Homozygous) . ولهذا يظهر (ــBــA) و(bb ــA) بنفس النمط الظاهري             و (bbــB) يكون بنمط اخر وكذلك (aa bb ) بنمط اخر ايظا . ومثال ذلك الفرع الصيفي  (الثمار):      بيضاء    ×  خضراء   كله ابيض    12 ابيض: 3صفراء :1 خضراء  Ww yy  : ww yـ  :   W    ـ ـ ـ  WwYy   wwyy  ×WW  YY  الجين (العامل) W يعطي اللون الأبيض = 12        =      =       Y يعطي اللون الاصفر بشرط وجود ww = 3        =      =   ww yy  يعطي اللون الاخضر  =  1 2- التفوق المتنحي : Recessive epitasis  [4:3:9]     هناك حالات معينة يمنع فيها النمط الوراثي المتنحي (Homozygous) تعبير او نفاذ الاليلات الاخرى في الموقع الاخر , ولذلك يطلق عليه بالتفوق المتنحي، ولاتستطيع الاليلات الاخرى ان تعبر عن نفسها الا عندما يكون الاليل الاول من النوع السائد . المثال كما في البصل :    احمر       ×    ابيض  كله احمر    9 احمر : 3 اصفر : 4 ابيض  cc ــ ــ : Cــ rr  : Cــ R   ــ Cc Rr  cc rr     ×  CC RR     تفسير النتائج كما يلي :       الجين C يسبب الصبغة , واليله المتنحي (c) لايسبب الصبغة، والجين R يحدد لون الصبغة الحمراء واليله المتنحي (r) يحدد اللون الاصفر،ولذلك التراكيب الوراثية للســــــلالة الحمراء هي CCRR وللسلالة البيضاء هي ccrr والتركيب الوراثي للجيل الاول هو CcRr ،اما افراد الجيل الثاني فتكون : 9 حمراء          ــR ــC 3 صفراء         rr  ــC 3 بيضاء          ــ cc R 1 ابيض              ccrr </vt:lpstr>
      <vt:lpstr> والنتيجة نحصل على ثلاثة اشكال مظهرية (9 أحمر و3 أصفر و4 أبيض) ومن هنا نلاحظ ان كل من الجينين r,R لا يستطيعان تكوين اللون الا في حالة وجود الجين C الخاص بتكوين الصبغة، اما في حالة وجود الجين المتنحي c فيصبح تاثير الجين المكون للون منعدما كما في التراكيب الوراثية ccrr و ــccR  ..   3- التفوق السائد متماثل التاثير (الجينات المكررة السائدة)} 5 :11         في هذه الحالة تعطي الاليلات السائدة لكلا الموقعين للجينين  AوB  نفس الشكل المظهريPhenotype  دون ان تظهر تاثيرا تراكميا .  المثال: شكل العلبة في ثمرة نبات كيس الراعي (ثمرةالنبات)  مثلث الثمرة    × بيضوي         مثلث الثمرة   15 مثلث :1 بيضوي  T1T1T2T2    × t1t1t2t2           T1t1T2t2   ـ ـ ـ T1 : t1t1t2t2                                                                                 ـ T2 ـ ـ 4-التفوق المتنحي متماثل التاثير (العوامل المكملة) ]7:9[       وفيه يعطي التركيبين الوراثيين المتنحيين aa وbb للموقعين الجينيين اشكالا ظاهرية متشابهه، ذلك يكون (ــ aaB) ، ( bb ــ A) ، (aa bb) لهم نمط ظاهري واحد(متشابه) وعندما يوجد الاليلان السائدان معا سيعطيان نمطا ظاهريا مختلفا .  مثال : لون الازهار في البزاليا :    ابيض  ×  ابيض    قرمزي      9 قرمزي       : 7 ابيض  CCpp × cc PP   CcPp       ــ P ـ C      :     pp ــ C   3 ابيض   3 ابيض   Cc P ــ       ابيض1    Cc pp      المجموع 7 ابيض  4- التفوق المتماثل التاثير غير الكامل : ] 9 : 6 : 1 [  وتتم بصورتين : ــ  أ: اذا كان كل من الموقع الوراثي A والموقع B بالاشكال الوراثية (bb ـA)               و (ــaa B) يعطيان نفس النمط الظاهري .  ب: اذا كان وجود AوB في الشكل الوراثي (ــB ــ (Aيعطي تاثيرا تراكميا للمواد الناتجة   المثال في الخنازير:    رملي  ×  رملي     كله احمر     9 احمر    :     6 رملي          : 1 ابيض RRss  × rrSS        RrSs  ــS  ــ R   :      ss ــR          :  rrss                                                                                ــ rrS  </vt:lpstr>
      <vt:lpstr>6 – التفوق السائد المتنحي (3:13)  وفيه يعطي النمط الوراثي السائد في احد الموقعين مثلا A والنمط الوراثي المتنحي للموقع الاخر bb نفس الشكل المظهري وبذلك تعطي التراكيب الوراثية (ــ BــA) و (bbــA) و (bb aa) نفس الشكل المظهري ويكون النمط الوراثي (ــ B aa) فقط مختلف عنهم ،والمثال على ذلك في بعض سلالات الدجاج : اللكهورن (ابيض)× بليموثروك(ابيض)   كله ابيض 13 ابيض :   3 ملون CCII               ×         ccii             CcIi    ــI ــ C   :   ii ــ C                                                                                                      cc Ii                                                                                                        ccii       مخطط يوضح حالات التفوق المختلفة:  حالات التفوق(التراكيب الوراثية) :      9AB    : 3Ab         :3Ab          :    1ab         ــــــــــــــــــــــــــــــــــــــــــــــــــــ      ـــــــــــــــــ    ـــــــــــــ       ــــــــــــــــ       ــــــــــــ   ســـــــــــائد12       :     3:  1        ــــــــــــــــــــــــــــــــــــ       ــــــــــــــــ      ــــــــــــ  متنــــــــحي     9    :  3   :  4        ـــــــــــــــــ    ــــــــــــــ       ــــــــــــــــــــــــــــــــــ  متنحي متماثل    9  : 7                 ــــــــــــــــ     ــــــــــــــــــــــــــــــــــــــــــــــــــــــــــ  سائد متماثل     15 :  1                 ـــــــــــــــــــــــــــــــــــــــــــــــــــــــــــــ      ـــــــــــ  سائد ومتنحي   13 : 12                ـــــــــــــــــــــــــــــــــــ         ـــــــــــــــ      ـــــــــــ  متماثل غير كامل9  :6 : 1             ـــــــــــــــ     ـــــــــــــــــــــــــــــــــــــــــ    ـــــــــــ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التفاعل بين الجينات Genes Interaction</dc:title>
  <dc:creator>Notes</dc:creator>
  <cp:lastModifiedBy>Azi</cp:lastModifiedBy>
  <cp:revision>2</cp:revision>
  <dcterms:created xsi:type="dcterms:W3CDTF">2018-11-11T13:55:51Z</dcterms:created>
  <dcterms:modified xsi:type="dcterms:W3CDTF">2018-11-11T14:12:44Z</dcterms:modified>
</cp:coreProperties>
</file>